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68" r:id="rId2"/>
  </p:sldMasterIdLst>
  <p:notesMasterIdLst>
    <p:notesMasterId r:id="rId64"/>
  </p:notesMasterIdLst>
  <p:sldIdLst>
    <p:sldId id="383" r:id="rId3"/>
    <p:sldId id="259" r:id="rId4"/>
    <p:sldId id="306" r:id="rId5"/>
    <p:sldId id="302" r:id="rId6"/>
    <p:sldId id="303" r:id="rId7"/>
    <p:sldId id="352" r:id="rId8"/>
    <p:sldId id="353" r:id="rId9"/>
    <p:sldId id="317" r:id="rId10"/>
    <p:sldId id="330" r:id="rId11"/>
    <p:sldId id="331" r:id="rId12"/>
    <p:sldId id="332" r:id="rId13"/>
    <p:sldId id="344" r:id="rId14"/>
    <p:sldId id="345" r:id="rId15"/>
    <p:sldId id="333" r:id="rId16"/>
    <p:sldId id="334" r:id="rId17"/>
    <p:sldId id="335" r:id="rId18"/>
    <p:sldId id="336" r:id="rId19"/>
    <p:sldId id="346" r:id="rId20"/>
    <p:sldId id="347" r:id="rId21"/>
    <p:sldId id="318" r:id="rId22"/>
    <p:sldId id="354" r:id="rId23"/>
    <p:sldId id="329" r:id="rId24"/>
    <p:sldId id="337" r:id="rId25"/>
    <p:sldId id="338" r:id="rId26"/>
    <p:sldId id="339" r:id="rId27"/>
    <p:sldId id="340" r:id="rId28"/>
    <p:sldId id="341" r:id="rId29"/>
    <p:sldId id="342" r:id="rId30"/>
    <p:sldId id="319" r:id="rId31"/>
    <p:sldId id="356" r:id="rId32"/>
    <p:sldId id="343" r:id="rId33"/>
    <p:sldId id="355" r:id="rId34"/>
    <p:sldId id="348" r:id="rId35"/>
    <p:sldId id="349" r:id="rId36"/>
    <p:sldId id="373" r:id="rId37"/>
    <p:sldId id="350" r:id="rId38"/>
    <p:sldId id="311" r:id="rId39"/>
    <p:sldId id="307" r:id="rId40"/>
    <p:sldId id="292" r:id="rId41"/>
    <p:sldId id="274" r:id="rId42"/>
    <p:sldId id="308" r:id="rId43"/>
    <p:sldId id="278" r:id="rId44"/>
    <p:sldId id="280" r:id="rId45"/>
    <p:sldId id="382" r:id="rId46"/>
    <p:sldId id="285" r:id="rId47"/>
    <p:sldId id="386" r:id="rId48"/>
    <p:sldId id="309" r:id="rId49"/>
    <p:sldId id="286" r:id="rId50"/>
    <p:sldId id="293" r:id="rId51"/>
    <p:sldId id="364" r:id="rId52"/>
    <p:sldId id="366" r:id="rId53"/>
    <p:sldId id="377" r:id="rId54"/>
    <p:sldId id="378" r:id="rId55"/>
    <p:sldId id="368" r:id="rId56"/>
    <p:sldId id="380" r:id="rId57"/>
    <p:sldId id="381" r:id="rId58"/>
    <p:sldId id="310" r:id="rId59"/>
    <p:sldId id="295" r:id="rId60"/>
    <p:sldId id="385" r:id="rId61"/>
    <p:sldId id="375" r:id="rId62"/>
    <p:sldId id="301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17A2246-E0E0-4AB3-9C3F-BA3FBF97A254}">
          <p14:sldIdLst>
            <p14:sldId id="383"/>
            <p14:sldId id="259"/>
            <p14:sldId id="306"/>
            <p14:sldId id="302"/>
            <p14:sldId id="303"/>
            <p14:sldId id="352"/>
            <p14:sldId id="353"/>
            <p14:sldId id="317"/>
            <p14:sldId id="330"/>
            <p14:sldId id="331"/>
            <p14:sldId id="332"/>
            <p14:sldId id="344"/>
            <p14:sldId id="345"/>
            <p14:sldId id="333"/>
            <p14:sldId id="334"/>
            <p14:sldId id="335"/>
            <p14:sldId id="336"/>
            <p14:sldId id="346"/>
            <p14:sldId id="347"/>
            <p14:sldId id="318"/>
            <p14:sldId id="354"/>
            <p14:sldId id="329"/>
            <p14:sldId id="337"/>
            <p14:sldId id="338"/>
            <p14:sldId id="339"/>
            <p14:sldId id="340"/>
            <p14:sldId id="341"/>
            <p14:sldId id="342"/>
            <p14:sldId id="319"/>
            <p14:sldId id="356"/>
            <p14:sldId id="343"/>
            <p14:sldId id="355"/>
            <p14:sldId id="348"/>
            <p14:sldId id="349"/>
            <p14:sldId id="373"/>
            <p14:sldId id="350"/>
            <p14:sldId id="311"/>
            <p14:sldId id="307"/>
            <p14:sldId id="292"/>
            <p14:sldId id="274"/>
            <p14:sldId id="308"/>
            <p14:sldId id="278"/>
            <p14:sldId id="280"/>
            <p14:sldId id="382"/>
            <p14:sldId id="285"/>
            <p14:sldId id="386"/>
            <p14:sldId id="309"/>
            <p14:sldId id="286"/>
            <p14:sldId id="293"/>
            <p14:sldId id="364"/>
            <p14:sldId id="366"/>
            <p14:sldId id="377"/>
            <p14:sldId id="378"/>
            <p14:sldId id="368"/>
            <p14:sldId id="380"/>
            <p14:sldId id="381"/>
            <p14:sldId id="310"/>
            <p14:sldId id="295"/>
            <p14:sldId id="385"/>
            <p14:sldId id="375"/>
            <p14:sldId id="30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ED3B"/>
    <a:srgbClr val="10B516"/>
    <a:srgbClr val="5BB5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1833" autoAdjust="0"/>
  </p:normalViewPr>
  <p:slideViewPr>
    <p:cSldViewPr>
      <p:cViewPr>
        <p:scale>
          <a:sx n="70" d="100"/>
          <a:sy n="70" d="100"/>
        </p:scale>
        <p:origin x="-129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9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AA810-ABEC-4806-986A-7B8A2E3C284D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BAF3-E841-4382-AE07-CB93FDD4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6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>
            <a:prstTxWarp prst="textNoShape">
              <a:avLst/>
            </a:prstTxWarp>
          </a:bodyPr>
          <a:lstStyle/>
          <a:p>
            <a:pPr algn="r"/>
            <a:fld id="{80CCC1CD-6FB3-8C4A-B856-00CACF2AE715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 anchor="b">
            <a:prstTxWarp prst="textNoShape">
              <a:avLst/>
            </a:prstTxWarp>
          </a:bodyPr>
          <a:lstStyle/>
          <a:p>
            <a:pPr algn="r"/>
            <a:fld id="{FC4A7CA0-65E4-1A41-BEC0-6B2CC0091471}" type="slidenum">
              <a:rPr lang="en-US" altLang="zh-CN" sz="1200">
                <a:cs typeface="宋体" charset="-122"/>
              </a:rPr>
              <a:pPr algn="r"/>
              <a:t>1</a:t>
            </a:fld>
            <a:endParaRPr lang="en-US" altLang="zh-CN" sz="1200">
              <a:cs typeface="宋体" charset="-122"/>
            </a:endParaRPr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Considering the computational costs in </a:t>
            </a:r>
            <a:r>
              <a:rPr lang="en-US" sz="1200" dirty="0" err="1" smtClean="0"/>
              <a:t>Hankel</a:t>
            </a:r>
            <a:r>
              <a:rPr lang="en-US" sz="1200" dirty="0" smtClean="0"/>
              <a:t> transform, we can use the asymptotic Bessel function to improve the efficiency.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24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0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line is perpendicular to the direction on which the property doesn’t vary.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36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Cartesian</a:t>
            </a:r>
            <a:r>
              <a:rPr lang="en-US" baseline="0" dirty="0" smtClean="0"/>
              <a:t> coordinates, even for a 1-D earth, the requirement of the areal coverage remains in order to obtain the </a:t>
            </a:r>
            <a:r>
              <a:rPr lang="en-US" baseline="0" dirty="0" err="1" smtClean="0"/>
              <a:t>kx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ky</a:t>
            </a:r>
            <a:r>
              <a:rPr lang="en-US" baseline="0" dirty="0" smtClean="0"/>
              <a:t> of receivers.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2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3D</a:t>
            </a:r>
            <a:r>
              <a:rPr lang="en-US" baseline="0" dirty="0" smtClean="0"/>
              <a:t> source-1D earth, only require the data on the line, we list 1-D earth which is distributed by P. </a:t>
            </a:r>
            <a:r>
              <a:rPr lang="en-US" baseline="0" dirty="0" err="1" smtClean="0"/>
              <a:t>Terenghi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Qiang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fu</a:t>
            </a:r>
            <a:r>
              <a:rPr lang="en-US" baseline="0" dirty="0" smtClean="0"/>
              <a:t>, why we study the 3-D source, because there is a higher and higher bar for the multiple removal, The adaptive method cannot deal with the interfering of the events.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4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 to Jing</a:t>
            </a:r>
            <a:r>
              <a:rPr lang="en-US" baseline="0" dirty="0" smtClean="0"/>
              <a:t> Wu.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56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 me introduce the coordinate before</a:t>
            </a:r>
            <a:r>
              <a:rPr lang="en-US" baseline="0" dirty="0" smtClean="0"/>
              <a:t> we talk about the symmetry in cylindrical coordinate.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BAF3-E841-4382-AE07-CB93FDD4E0A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C0E1-7593-4B1E-8965-A0D1063A761B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15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14C-8615-4023-A447-2D4C681C081A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9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E613-B391-4959-9DE0-CC7189AF990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34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C0E1-7593-4B1E-8965-A0D1063A761B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621-661A-46E9-BFD4-576E50E1BF2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F904-AB64-418D-A1CE-DBD6455A9B44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42FC-AB47-4F35-B327-751526BEF4A8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B319-A4B8-4019-B854-5BA32F0AFB3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5C7-C1C3-43FA-A584-A1E95D05D1D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BF9A-765F-4E3E-826B-EE4A909F3325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D63-C4DA-49B3-A6F1-9939DDABD8A5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FF621-661A-46E9-BFD4-576E50E1BF2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4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58E4-72E8-4681-913A-B4FC7408EE5A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F14C-8615-4023-A447-2D4C681C081A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E613-B391-4959-9DE0-CC7189AF990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1F904-AB64-418D-A1CE-DBD6455A9B44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4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942FC-AB47-4F35-B327-751526BEF4A8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90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B319-A4B8-4019-B854-5BA32F0AFB3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85C7-C1C3-43FA-A584-A1E95D05D1D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25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2BF9A-765F-4E3E-826B-EE4A909F3325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50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D63-C4DA-49B3-A6F1-9939DDABD8A5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5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58E4-72E8-4681-913A-B4FC7408EE5A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C2B3-A88A-43D7-B904-EB1E33499F5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3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B1EC2B3-A88A-43D7-B904-EB1E33499F5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A6DFCF-B2B2-421F-813E-CE3656516D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9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3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1752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sz="2400" dirty="0" smtClean="0"/>
              <a:t>Xinglu Lin* </a:t>
            </a:r>
            <a:r>
              <a:rPr lang="en-US" altLang="zh-CN" sz="2400" dirty="0"/>
              <a:t>and Arthur B. </a:t>
            </a:r>
            <a:r>
              <a:rPr lang="en-US" altLang="zh-CN" sz="2400" dirty="0" err="1"/>
              <a:t>Weglein</a:t>
            </a:r>
            <a:endParaRPr lang="en-US" altLang="zh-CN" sz="2400" dirty="0"/>
          </a:p>
        </p:txBody>
      </p:sp>
      <p:sp>
        <p:nvSpPr>
          <p:cNvPr id="146435" name="Rectangle 4"/>
          <p:cNvSpPr>
            <a:spLocks noChangeArrowheads="1"/>
          </p:cNvSpPr>
          <p:nvPr/>
        </p:nvSpPr>
        <p:spPr bwMode="auto">
          <a:xfrm>
            <a:off x="0" y="1447800"/>
            <a:ext cx="9144000" cy="2308324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altLang="zh-CN" sz="3000" dirty="0" smtClean="0">
              <a:solidFill>
                <a:srgbClr val="0000CC"/>
              </a:solidFill>
              <a:latin typeface="+mj-lt"/>
              <a:ea typeface="Arial Unicode MS" charset="0"/>
              <a:cs typeface="Arial Unicode MS" charset="0"/>
            </a:endParaRPr>
          </a:p>
        </p:txBody>
      </p:sp>
      <p:sp>
        <p:nvSpPr>
          <p:cNvPr id="146441" name="Rectangle 7"/>
          <p:cNvSpPr>
            <a:spLocks noChangeArrowheads="1"/>
          </p:cNvSpPr>
          <p:nvPr/>
        </p:nvSpPr>
        <p:spPr bwMode="auto">
          <a:xfrm>
            <a:off x="2590800" y="5715000"/>
            <a:ext cx="3505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zh-CN" sz="2400" dirty="0"/>
              <a:t>May </a:t>
            </a:r>
            <a:r>
              <a:rPr lang="en-US" altLang="zh-CN" sz="2400" dirty="0" smtClean="0"/>
              <a:t>29</a:t>
            </a:r>
            <a:r>
              <a:rPr lang="en-US" altLang="zh-CN" sz="2400" baseline="30000" dirty="0" smtClean="0"/>
              <a:t>th</a:t>
            </a:r>
            <a:r>
              <a:rPr lang="en-US" altLang="zh-CN" sz="2400" dirty="0" smtClean="0"/>
              <a:t>, 2014</a:t>
            </a:r>
          </a:p>
          <a:p>
            <a:pPr algn="ctr"/>
            <a:r>
              <a:rPr lang="en-US" altLang="zh-CN" sz="2400" dirty="0" smtClean="0"/>
              <a:t>Austin, TX</a:t>
            </a:r>
            <a:endParaRPr lang="zh-CN" altLang="en-US" sz="2400" dirty="0"/>
          </a:p>
        </p:txBody>
      </p:sp>
      <p:pic>
        <p:nvPicPr>
          <p:cNvPr id="49154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0"/>
            <a:ext cx="12423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M-OS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2400"/>
            <a:ext cx="4219575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3716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ISS internal multiple </a:t>
            </a:r>
            <a:r>
              <a:rPr lang="en-US" sz="4800" dirty="0" smtClean="0"/>
              <a:t>attenuation algorithm </a:t>
            </a:r>
            <a:r>
              <a:rPr lang="en-US" sz="4800" dirty="0"/>
              <a:t>for a </a:t>
            </a:r>
            <a:r>
              <a:rPr lang="en-US" sz="4800" b="1" dirty="0"/>
              <a:t>3-D source </a:t>
            </a:r>
            <a:r>
              <a:rPr lang="en-US" sz="4800" dirty="0"/>
              <a:t>and </a:t>
            </a:r>
            <a:r>
              <a:rPr lang="en-US" sz="4800" dirty="0" smtClean="0"/>
              <a:t>a one-dimensional subsurface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2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343400" y="2743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85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5410200" y="3124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9068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096000" y="3276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84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781800" y="3505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847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5715000" y="2209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56463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5410200" y="2590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595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953000" y="2971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8546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572000" y="34290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12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4191000" y="3886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33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3886200" y="4114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  <a:r>
              <a:rPr lang="en-US" dirty="0" smtClean="0"/>
              <a:t>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93332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Motivation;</a:t>
            </a:r>
          </a:p>
          <a:p>
            <a:endParaRPr lang="en-US" dirty="0" smtClean="0"/>
          </a:p>
          <a:p>
            <a:r>
              <a:rPr lang="en-US" dirty="0" smtClean="0"/>
              <a:t>Reduced form of 3-D ISS internal multiple attenuator for a 1-D layered earth:</a:t>
            </a:r>
          </a:p>
          <a:p>
            <a:pPr lvl="1"/>
            <a:r>
              <a:rPr lang="en-US" dirty="0" smtClean="0"/>
              <a:t>Circular symmetry;</a:t>
            </a:r>
          </a:p>
          <a:p>
            <a:pPr lvl="1"/>
            <a:r>
              <a:rPr lang="en-US" dirty="0" smtClean="0"/>
              <a:t>3-D source ISS internal multiple attenuator for a 1-D earth;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Numerical test;</a:t>
            </a:r>
          </a:p>
          <a:p>
            <a:endParaRPr lang="en-US" dirty="0" smtClean="0"/>
          </a:p>
          <a:p>
            <a:r>
              <a:rPr lang="en-US" dirty="0" smtClean="0"/>
              <a:t>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5" name="Content Placeholder 4" descr="3dmode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3-D Source-3-D Earth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3-D Source-2-D Earth</a:t>
            </a:r>
          </a:p>
          <a:p>
            <a:endParaRPr lang="en-US" dirty="0"/>
          </a:p>
          <a:p>
            <a:r>
              <a:rPr lang="en-US" dirty="0" smtClean="0"/>
              <a:t>3-D Source-1-D Earth (in Cartesian Coordinates)</a:t>
            </a:r>
          </a:p>
          <a:p>
            <a:endParaRPr lang="en-US" dirty="0"/>
          </a:p>
          <a:p>
            <a:r>
              <a:rPr lang="en-US" dirty="0" smtClean="0"/>
              <a:t>3-D Source-1-D Earth (in Cylindrical Coordinates)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 of 3-D ISS internal multiple attenuator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3124200" y="2362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1094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3733800" y="2590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86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4343400" y="2743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86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5334000" y="30480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86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6096000" y="3276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86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2dmodelred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6781800" y="3505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09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Source-2-D Earth</a:t>
            </a:r>
            <a:endParaRPr lang="en-US" sz="2800" dirty="0"/>
          </a:p>
        </p:txBody>
      </p:sp>
      <p:pic>
        <p:nvPicPr>
          <p:cNvPr id="5" name="Content Placeholder 4" descr="3d2dsourceline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64886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Sources on a single line (x-direction);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Motivation;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Reduced form of 3-D ISS internal multiple attenuator for a 1-D layered earth:</a:t>
            </a:r>
          </a:p>
          <a:p>
            <a:pPr lvl="1"/>
            <a:r>
              <a:rPr lang="en-US" dirty="0" smtClean="0"/>
              <a:t>Circular symmetry;</a:t>
            </a:r>
          </a:p>
          <a:p>
            <a:pPr lvl="1"/>
            <a:r>
              <a:rPr lang="en-US" dirty="0" smtClean="0"/>
              <a:t>3-D source ISS internal multiple attenuator for a 1-D earth;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Numerical test;</a:t>
            </a:r>
          </a:p>
          <a:p>
            <a:endParaRPr lang="en-US" dirty="0" smtClean="0"/>
          </a:p>
          <a:p>
            <a:r>
              <a:rPr lang="en-US" dirty="0" smtClean="0"/>
              <a:t>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3-D Source-3-D Earth </a:t>
            </a:r>
          </a:p>
          <a:p>
            <a:endParaRPr lang="en-US" dirty="0"/>
          </a:p>
          <a:p>
            <a:r>
              <a:rPr lang="en-US" dirty="0" smtClean="0"/>
              <a:t>3-D Source-2-D Earth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3-D Source-1-D Earth (in Cartesian Coordinates)</a:t>
            </a:r>
          </a:p>
          <a:p>
            <a:endParaRPr lang="en-US" dirty="0"/>
          </a:p>
          <a:p>
            <a:r>
              <a:rPr lang="en-US" dirty="0" smtClean="0"/>
              <a:t>3-D Source-1-D Earth (in Cylindrical Coordinates)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 of 3-D ISS internal multiple attenuator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3-D Source-1-D Earth </a:t>
            </a:r>
            <a:br>
              <a:rPr lang="en-US" sz="2800" dirty="0" smtClean="0"/>
            </a:br>
            <a:r>
              <a:rPr lang="en-US" sz="2800" dirty="0" smtClean="0"/>
              <a:t>(Cartesian Coordinates)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01" y="1600200"/>
            <a:ext cx="6284198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V="1">
            <a:off x="4724400" y="2971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486235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</a:t>
            </a:r>
            <a:r>
              <a:rPr lang="en-US" dirty="0"/>
              <a:t>O</a:t>
            </a:r>
            <a:r>
              <a:rPr lang="en-US" dirty="0" smtClean="0"/>
              <a:t>ne single source;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204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3-D Source-3-D Earth </a:t>
            </a:r>
          </a:p>
          <a:p>
            <a:endParaRPr lang="en-US" dirty="0"/>
          </a:p>
          <a:p>
            <a:r>
              <a:rPr lang="en-US" dirty="0" smtClean="0"/>
              <a:t>3-D Source-2-D Earth</a:t>
            </a:r>
          </a:p>
          <a:p>
            <a:endParaRPr lang="en-US" dirty="0"/>
          </a:p>
          <a:p>
            <a:r>
              <a:rPr lang="en-US" dirty="0" smtClean="0"/>
              <a:t>3-D Source-1-D Earth (in Cartesian Coordinates)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3-D Source-1-D Earth (in Cylindrical Coordinates)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 of 3-D ISS internal multiple attenuator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177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3-D Source-1-D Earth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smtClean="0"/>
              <a:t>Cylindrical </a:t>
            </a:r>
            <a:r>
              <a:rPr lang="en-US" sz="2800" dirty="0"/>
              <a:t>Coordinates)</a:t>
            </a:r>
          </a:p>
        </p:txBody>
      </p:sp>
      <p:pic>
        <p:nvPicPr>
          <p:cNvPr id="6" name="Content Placeholder 5" descr="1dmodel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4876800" y="2667000"/>
            <a:ext cx="2476500" cy="3810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080561"/>
              </p:ext>
            </p:extLst>
          </p:nvPr>
        </p:nvGraphicFramePr>
        <p:xfrm>
          <a:off x="5410200" y="2956560"/>
          <a:ext cx="228600" cy="32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2956560"/>
                        <a:ext cx="228600" cy="32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>
          <a:xfrm>
            <a:off x="2667000" y="2362200"/>
            <a:ext cx="4690922" cy="16429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352800" y="1676400"/>
            <a:ext cx="2971800" cy="2819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920528"/>
              </p:ext>
            </p:extLst>
          </p:nvPr>
        </p:nvGraphicFramePr>
        <p:xfrm>
          <a:off x="6019800" y="2438400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name="Equation" r:id="rId7" imgW="114300" imgH="127000" progId="Equation.3">
                  <p:embed/>
                </p:oleObj>
              </mc:Choice>
              <mc:Fallback>
                <p:oleObj name="Equation" r:id="rId7" imgW="114300" imgH="127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9800" y="2438400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219200" y="64886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One single source; Receivers on one single line.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838700" y="3200400"/>
            <a:ext cx="381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 flipV="1">
            <a:off x="4724400" y="2971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3-D Source-1-D Earth </a:t>
            </a:r>
            <a:br>
              <a:rPr lang="en-US" sz="2800" dirty="0"/>
            </a:br>
            <a:r>
              <a:rPr lang="en-US" sz="2800" dirty="0"/>
              <a:t>(</a:t>
            </a:r>
            <a:r>
              <a:rPr lang="en-US" sz="2800" dirty="0" smtClean="0"/>
              <a:t>Cylindrical </a:t>
            </a:r>
            <a:r>
              <a:rPr lang="en-US" sz="2800" dirty="0"/>
              <a:t>Coordinates)</a:t>
            </a:r>
          </a:p>
        </p:txBody>
      </p:sp>
      <p:pic>
        <p:nvPicPr>
          <p:cNvPr id="12" name="Content Placeholder 11" descr="1dearthreceiversonlin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flipV="1">
            <a:off x="4724400" y="2971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488668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One single source; Receivers on one single line.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6192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Motivation</a:t>
            </a:r>
            <a:br>
              <a:rPr lang="en-US" sz="2800" dirty="0"/>
            </a:br>
            <a:r>
              <a:rPr lang="en-US" sz="2800" dirty="0"/>
              <a:t>- Current </a:t>
            </a:r>
            <a:r>
              <a:rPr lang="en-US" sz="2800" dirty="0" smtClean="0"/>
              <a:t>state </a:t>
            </a:r>
            <a:r>
              <a:rPr lang="en-US" sz="2800" dirty="0"/>
              <a:t>of ISS internal multiple attenuator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3366FF"/>
                </a:solidFill>
              </a:rPr>
              <a:t>3-D </a:t>
            </a:r>
            <a:r>
              <a:rPr lang="en-US" dirty="0" smtClean="0">
                <a:solidFill>
                  <a:srgbClr val="3366FF"/>
                </a:solidFill>
              </a:rPr>
              <a:t>Point Source</a:t>
            </a:r>
            <a:r>
              <a:rPr lang="en-US" dirty="0">
                <a:solidFill>
                  <a:srgbClr val="3366FF"/>
                </a:solidFill>
              </a:rPr>
              <a:t>: </a:t>
            </a:r>
            <a:endParaRPr lang="en-US" dirty="0" smtClean="0">
              <a:solidFill>
                <a:srgbClr val="3366FF"/>
              </a:solidFill>
            </a:endParaRPr>
          </a:p>
          <a:p>
            <a:endParaRPr lang="en-US" dirty="0" smtClean="0"/>
          </a:p>
          <a:p>
            <a:pPr algn="just"/>
            <a:r>
              <a:rPr lang="en-US" dirty="0" smtClean="0"/>
              <a:t>1-D earth-3-D source: Current </a:t>
            </a:r>
            <a:r>
              <a:rPr lang="en-US" dirty="0"/>
              <a:t>algorithm requires a shot record with areal coverage of receivers (all the </a:t>
            </a:r>
            <a:r>
              <a:rPr lang="en-US" dirty="0" err="1"/>
              <a:t>x</a:t>
            </a:r>
            <a:r>
              <a:rPr lang="en-US" sz="2600" baseline="-25000" dirty="0" err="1"/>
              <a:t>g</a:t>
            </a:r>
            <a:r>
              <a:rPr lang="en-US" dirty="0"/>
              <a:t> and </a:t>
            </a:r>
            <a:r>
              <a:rPr lang="en-US" dirty="0" err="1"/>
              <a:t>y</a:t>
            </a:r>
            <a:r>
              <a:rPr lang="en-US" sz="2600" baseline="-25000" dirty="0" err="1"/>
              <a:t>g</a:t>
            </a:r>
            <a:r>
              <a:rPr lang="en-US" dirty="0"/>
              <a:t>) for a fixed source (</a:t>
            </a:r>
            <a:r>
              <a:rPr lang="en-US" dirty="0" err="1"/>
              <a:t>x</a:t>
            </a:r>
            <a:r>
              <a:rPr lang="en-US" sz="2600" baseline="-25000" dirty="0" err="1"/>
              <a:t>s</a:t>
            </a:r>
            <a:r>
              <a:rPr lang="en-US" dirty="0"/>
              <a:t>, </a:t>
            </a:r>
            <a:r>
              <a:rPr lang="en-US" dirty="0" err="1"/>
              <a:t>y</a:t>
            </a:r>
            <a:r>
              <a:rPr lang="en-US" sz="2600" baseline="-25000" dirty="0" err="1"/>
              <a:t>s</a:t>
            </a:r>
            <a:r>
              <a:rPr lang="en-US" dirty="0"/>
              <a:t>)</a:t>
            </a:r>
            <a:r>
              <a:rPr lang="en-US" dirty="0" smtClean="0"/>
              <a:t>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In this presentation, the ISS internal multiple attenuator will be changed </a:t>
            </a:r>
            <a:r>
              <a:rPr lang="en-US" dirty="0" smtClean="0"/>
              <a:t>into cylindrical coordinates </a:t>
            </a:r>
            <a:r>
              <a:rPr lang="en-US" dirty="0"/>
              <a:t>for a 3-D source and </a:t>
            </a:r>
            <a:r>
              <a:rPr lang="en-US" dirty="0" smtClean="0"/>
              <a:t>a 1</a:t>
            </a:r>
            <a:r>
              <a:rPr lang="en-US" dirty="0"/>
              <a:t>-D </a:t>
            </a:r>
            <a:r>
              <a:rPr lang="en-US" dirty="0" smtClean="0"/>
              <a:t>earth, </a:t>
            </a:r>
            <a:r>
              <a:rPr lang="en-US" dirty="0"/>
              <a:t>which allows 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single source and receivers on a single line</a:t>
            </a:r>
            <a:r>
              <a:rPr lang="en-US" dirty="0"/>
              <a:t>, rather than a full surface of receivers.</a:t>
            </a:r>
          </a:p>
          <a:p>
            <a:pPr algn="just"/>
            <a:endParaRPr lang="en-US" dirty="0"/>
          </a:p>
          <a:p>
            <a:pPr algn="just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This presentation will examine what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difference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dirty="0" smtClean="0"/>
              <a:t>the 3-D source attenuation algorithm makes versus current </a:t>
            </a:r>
            <a:r>
              <a:rPr lang="en-US" dirty="0"/>
              <a:t>2-D line </a:t>
            </a:r>
            <a:r>
              <a:rPr lang="en-US" dirty="0" smtClean="0"/>
              <a:t>source algorithm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/>
              <a:t>a</a:t>
            </a:r>
            <a:r>
              <a:rPr lang="en-US" dirty="0" smtClean="0"/>
              <a:t> data generated by a 3-D source and a 1-D earth.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difference will be amplified when the attenuator </a:t>
            </a:r>
            <a:r>
              <a:rPr lang="en-US" dirty="0" smtClean="0"/>
              <a:t>b</a:t>
            </a:r>
            <a:r>
              <a:rPr lang="en-US" sz="2200" baseline="-25000" dirty="0" smtClean="0"/>
              <a:t>3</a:t>
            </a:r>
            <a:r>
              <a:rPr lang="en-US" sz="2400" dirty="0" smtClean="0"/>
              <a:t> </a:t>
            </a:r>
            <a:r>
              <a:rPr lang="en-US" dirty="0"/>
              <a:t>enters the elimination algorithm, e.g., that </a:t>
            </a:r>
            <a:r>
              <a:rPr lang="en-US" dirty="0" err="1"/>
              <a:t>Yanglei</a:t>
            </a:r>
            <a:r>
              <a:rPr lang="en-US" dirty="0"/>
              <a:t> </a:t>
            </a:r>
            <a:r>
              <a:rPr lang="en-US" dirty="0" err="1"/>
              <a:t>Zou</a:t>
            </a:r>
            <a:r>
              <a:rPr lang="en-US" dirty="0"/>
              <a:t> </a:t>
            </a:r>
            <a:r>
              <a:rPr lang="en-US" dirty="0" smtClean="0"/>
              <a:t>and Dr. </a:t>
            </a:r>
            <a:r>
              <a:rPr lang="en-US" dirty="0" err="1" smtClean="0"/>
              <a:t>Weglein</a:t>
            </a:r>
            <a:r>
              <a:rPr lang="en-US" dirty="0" smtClean="0"/>
              <a:t> are </a:t>
            </a:r>
            <a:r>
              <a:rPr lang="en-US" dirty="0"/>
              <a:t>developing.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The ISS internal multiple eliminator </a:t>
            </a:r>
            <a:r>
              <a:rPr lang="en-US" dirty="0"/>
              <a:t>is an important step in the </a:t>
            </a:r>
            <a:r>
              <a:rPr lang="en-US" dirty="0" smtClean="0"/>
              <a:t>three-pronged strategy. </a:t>
            </a:r>
          </a:p>
          <a:p>
            <a:pPr marL="514350" indent="-514350">
              <a:buNone/>
            </a:pPr>
            <a:r>
              <a:rPr lang="en-US" dirty="0" smtClean="0"/>
              <a:t>     </a:t>
            </a:r>
          </a:p>
          <a:p>
            <a:pPr marL="514350" indent="-51435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7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M-OSRP</a:t>
            </a:r>
            <a:b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three-pronged strategy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Preprocessing for on-shore applications.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Beyond the ISS internal multiple attenuator.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elimination: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Start the ISS internal multiple attenuator for a 3D source - 1D earth at first.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spurious events removal.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New adaptive subtraction criteria.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A3A6DFCF-B2B2-421F-813E-CE3656516D0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Motivation;</a:t>
            </a:r>
          </a:p>
          <a:p>
            <a:endParaRPr lang="en-US" dirty="0" smtClean="0"/>
          </a:p>
          <a:p>
            <a:r>
              <a:rPr lang="en-US" dirty="0" smtClean="0"/>
              <a:t>Reduced form of 3-D ISS internal multiple attenuator for a 1-D layered earth: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Circular symmetry</a:t>
            </a:r>
            <a:r>
              <a:rPr lang="en-US" dirty="0" smtClean="0"/>
              <a:t>;</a:t>
            </a:r>
          </a:p>
          <a:p>
            <a:pPr lvl="1"/>
            <a:r>
              <a:rPr lang="en-US" dirty="0" smtClean="0"/>
              <a:t>3-D source ISS internal multiple attenuator for a 1-D earth;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Numerical test;</a:t>
            </a:r>
          </a:p>
          <a:p>
            <a:endParaRPr lang="en-US" dirty="0" smtClean="0"/>
          </a:p>
          <a:p>
            <a:r>
              <a:rPr lang="en-US" dirty="0" smtClean="0"/>
              <a:t>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Cylindrical Coordinate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62000" y="42291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23331" y="2667000"/>
            <a:ext cx="0" cy="3124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67000" y="2667000"/>
            <a:ext cx="0" cy="30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2743200"/>
            <a:ext cx="0" cy="30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4200" y="2743200"/>
            <a:ext cx="0" cy="30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743200"/>
            <a:ext cx="0" cy="3048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4400" y="3886200"/>
            <a:ext cx="2667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991251"/>
              </p:ext>
            </p:extLst>
          </p:nvPr>
        </p:nvGraphicFramePr>
        <p:xfrm>
          <a:off x="3810000" y="4127500"/>
          <a:ext cx="228600" cy="25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8" name="Equation" r:id="rId4" imgW="126720" imgH="139680" progId="Equation.DSMT4">
                  <p:embed/>
                </p:oleObj>
              </mc:Choice>
              <mc:Fallback>
                <p:oleObj name="Equation" r:id="rId4" imgW="126720" imgH="13968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127500"/>
                        <a:ext cx="228600" cy="251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529453"/>
              </p:ext>
            </p:extLst>
          </p:nvPr>
        </p:nvGraphicFramePr>
        <p:xfrm>
          <a:off x="2122488" y="2293937"/>
          <a:ext cx="252412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09" name="Equation" r:id="rId6" imgW="139680" imgH="164880" progId="Equation.DSMT4">
                  <p:embed/>
                </p:oleObj>
              </mc:Choice>
              <mc:Fallback>
                <p:oleObj name="Equation" r:id="rId6" imgW="139680" imgH="16488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488" y="2293937"/>
                        <a:ext cx="252412" cy="29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889831" y="3505200"/>
            <a:ext cx="2667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Notched Right Arrow 20"/>
          <p:cNvSpPr/>
          <p:nvPr/>
        </p:nvSpPr>
        <p:spPr>
          <a:xfrm>
            <a:off x="4038600" y="4038600"/>
            <a:ext cx="762000" cy="30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33400" y="13716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3-D source-1-D earth data only depends on offset and frequency, which has a circular symmetry under cylindrical coordinate (independent of angle). </a:t>
            </a:r>
            <a:endParaRPr lang="en-US" sz="2000" dirty="0"/>
          </a:p>
        </p:txBody>
      </p:sp>
      <p:grpSp>
        <p:nvGrpSpPr>
          <p:cNvPr id="52" name="Group 51"/>
          <p:cNvGrpSpPr/>
          <p:nvPr/>
        </p:nvGrpSpPr>
        <p:grpSpPr>
          <a:xfrm rot="10800000">
            <a:off x="2590800" y="4190999"/>
            <a:ext cx="762000" cy="152400"/>
            <a:chOff x="2590800" y="3810000"/>
            <a:chExt cx="762000" cy="152400"/>
          </a:xfrm>
        </p:grpSpPr>
        <p:sp>
          <p:nvSpPr>
            <p:cNvPr id="36" name="Isosceles Triangle 35"/>
            <p:cNvSpPr/>
            <p:nvPr/>
          </p:nvSpPr>
          <p:spPr>
            <a:xfrm>
              <a:off x="25908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27432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Isosceles Triangle 46"/>
            <p:cNvSpPr/>
            <p:nvPr/>
          </p:nvSpPr>
          <p:spPr>
            <a:xfrm>
              <a:off x="28956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Isosceles Triangle 47"/>
            <p:cNvSpPr/>
            <p:nvPr/>
          </p:nvSpPr>
          <p:spPr>
            <a:xfrm>
              <a:off x="30480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3200400" y="3810000"/>
              <a:ext cx="152400" cy="1524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04631" y="2355850"/>
            <a:ext cx="3276600" cy="3435350"/>
            <a:chOff x="5004631" y="2051050"/>
            <a:chExt cx="3276600" cy="3435350"/>
          </a:xfrm>
        </p:grpSpPr>
        <p:cxnSp>
          <p:nvCxnSpPr>
            <p:cNvPr id="22" name="Straight Arrow Connector 21"/>
            <p:cNvCxnSpPr/>
            <p:nvPr/>
          </p:nvCxnSpPr>
          <p:spPr>
            <a:xfrm>
              <a:off x="5004631" y="3924300"/>
              <a:ext cx="2971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65962" y="2362200"/>
              <a:ext cx="0" cy="31242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9170513"/>
                </p:ext>
              </p:extLst>
            </p:nvPr>
          </p:nvGraphicFramePr>
          <p:xfrm>
            <a:off x="8052631" y="3822700"/>
            <a:ext cx="228600" cy="2514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10" name="Equation" r:id="rId8" imgW="126720" imgH="139680" progId="Equation.DSMT4">
                    <p:embed/>
                  </p:oleObj>
                </mc:Choice>
                <mc:Fallback>
                  <p:oleObj name="Equation" r:id="rId8" imgW="126720" imgH="139680" progId="Equation.DSMT4">
                    <p:embed/>
                    <p:pic>
                      <p:nvPicPr>
                        <p:cNvPr id="0" name="Picture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52631" y="3822700"/>
                          <a:ext cx="228600" cy="2514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69510014"/>
                </p:ext>
              </p:extLst>
            </p:nvPr>
          </p:nvGraphicFramePr>
          <p:xfrm>
            <a:off x="6365119" y="2051050"/>
            <a:ext cx="252412" cy="296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11" name="Equation" r:id="rId10" imgW="139680" imgH="164880" progId="Equation.DSMT4">
                    <p:embed/>
                  </p:oleObj>
                </mc:Choice>
                <mc:Fallback>
                  <p:oleObj name="Equation" r:id="rId10" imgW="139680" imgH="164880" progId="Equation.DSMT4">
                    <p:embed/>
                    <p:pic>
                      <p:nvPicPr>
                        <p:cNvPr id="0" name="Picture 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65119" y="2051050"/>
                          <a:ext cx="252412" cy="296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lowchart: Connector 25"/>
            <p:cNvSpPr/>
            <p:nvPr/>
          </p:nvSpPr>
          <p:spPr>
            <a:xfrm>
              <a:off x="5856362" y="3276600"/>
              <a:ext cx="1219200" cy="1295400"/>
            </a:xfrm>
            <a:prstGeom prst="flowChartConnector">
              <a:avLst/>
            </a:prstGeom>
            <a:noFill/>
            <a:ln w="127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/>
            <p:cNvSpPr/>
            <p:nvPr/>
          </p:nvSpPr>
          <p:spPr>
            <a:xfrm>
              <a:off x="5399162" y="2815482"/>
              <a:ext cx="2133600" cy="2213717"/>
            </a:xfrm>
            <a:prstGeom prst="flowChartConnector">
              <a:avLst/>
            </a:prstGeom>
            <a:noFill/>
            <a:ln w="12700">
              <a:solidFill>
                <a:schemeClr val="accent1">
                  <a:shade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6465962" y="2895600"/>
              <a:ext cx="468238" cy="1026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16716858"/>
                </p:ext>
              </p:extLst>
            </p:nvPr>
          </p:nvGraphicFramePr>
          <p:xfrm>
            <a:off x="6700081" y="3567113"/>
            <a:ext cx="228600" cy="319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12" name="Equation" r:id="rId12" imgW="126720" imgH="177480" progId="Equation.DSMT4">
                    <p:embed/>
                  </p:oleObj>
                </mc:Choice>
                <mc:Fallback>
                  <p:oleObj name="Equation" r:id="rId12" imgW="126720" imgH="177480" progId="Equation.DSMT4">
                    <p:embed/>
                    <p:pic>
                      <p:nvPicPr>
                        <p:cNvPr id="0" name="Picture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0081" y="3567113"/>
                          <a:ext cx="228600" cy="319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0870575"/>
                </p:ext>
              </p:extLst>
            </p:nvPr>
          </p:nvGraphicFramePr>
          <p:xfrm>
            <a:off x="6802438" y="2620963"/>
            <a:ext cx="206375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613" name="Equation" r:id="rId14" imgW="114120" imgH="126720" progId="Equation.DSMT4">
                    <p:embed/>
                  </p:oleObj>
                </mc:Choice>
                <mc:Fallback>
                  <p:oleObj name="Equation" r:id="rId14" imgW="114120" imgH="126720" progId="Equation.DSMT4">
                    <p:embed/>
                    <p:pic>
                      <p:nvPicPr>
                        <p:cNvPr id="0" name="Picture 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2438" y="2620963"/>
                          <a:ext cx="206375" cy="228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54" name="Group 53"/>
            <p:cNvGrpSpPr/>
            <p:nvPr/>
          </p:nvGrpSpPr>
          <p:grpSpPr>
            <a:xfrm rot="10800000">
              <a:off x="7010400" y="3886200"/>
              <a:ext cx="762000" cy="152400"/>
              <a:chOff x="2590800" y="3810000"/>
              <a:chExt cx="762000" cy="152400"/>
            </a:xfrm>
          </p:grpSpPr>
          <p:sp>
            <p:nvSpPr>
              <p:cNvPr id="55" name="Isosceles Triangle 54"/>
              <p:cNvSpPr/>
              <p:nvPr/>
            </p:nvSpPr>
            <p:spPr>
              <a:xfrm>
                <a:off x="2590800" y="38100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Isosceles Triangle 55"/>
              <p:cNvSpPr/>
              <p:nvPr/>
            </p:nvSpPr>
            <p:spPr>
              <a:xfrm>
                <a:off x="2743200" y="38100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>
                <a:off x="2895600" y="38100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Isosceles Triangle 58"/>
              <p:cNvSpPr/>
              <p:nvPr/>
            </p:nvSpPr>
            <p:spPr>
              <a:xfrm>
                <a:off x="3048000" y="38100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Isosceles Triangle 60"/>
              <p:cNvSpPr/>
              <p:nvPr/>
            </p:nvSpPr>
            <p:spPr>
              <a:xfrm>
                <a:off x="3200400" y="3810000"/>
                <a:ext cx="152400" cy="1524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1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Motivation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There are on-shore and off-shore regions, which are </a:t>
            </a:r>
            <a:r>
              <a:rPr lang="en-US" dirty="0" smtClean="0">
                <a:solidFill>
                  <a:srgbClr val="FF0000"/>
                </a:solidFill>
              </a:rPr>
              <a:t>close to 1</a:t>
            </a:r>
            <a:r>
              <a:rPr lang="en-US" dirty="0">
                <a:solidFill>
                  <a:srgbClr val="FF0000"/>
                </a:solidFill>
              </a:rPr>
              <a:t>-D </a:t>
            </a:r>
            <a:r>
              <a:rPr lang="en-US" dirty="0" smtClean="0">
                <a:solidFill>
                  <a:srgbClr val="FF0000"/>
                </a:solidFill>
              </a:rPr>
              <a:t>earth </a:t>
            </a:r>
            <a:r>
              <a:rPr lang="en-US" dirty="0" smtClean="0"/>
              <a:t>and </a:t>
            </a:r>
            <a:r>
              <a:rPr lang="en-US" dirty="0"/>
              <a:t>have serious </a:t>
            </a:r>
            <a:r>
              <a:rPr lang="en-US" dirty="0">
                <a:solidFill>
                  <a:srgbClr val="FF0000"/>
                </a:solidFill>
              </a:rPr>
              <a:t>internal multiple problems</a:t>
            </a:r>
            <a:r>
              <a:rPr lang="en-US" dirty="0"/>
              <a:t>. For example, Central North sea (B. </a:t>
            </a:r>
            <a:r>
              <a:rPr lang="en-US" dirty="0" err="1"/>
              <a:t>Duquet</a:t>
            </a:r>
            <a:r>
              <a:rPr lang="en-US" dirty="0"/>
              <a:t>, 2013), Canada, </a:t>
            </a:r>
            <a:r>
              <a:rPr lang="en-US" dirty="0" smtClean="0"/>
              <a:t>offshore Brazil and </a:t>
            </a:r>
            <a:r>
              <a:rPr lang="en-US" dirty="0"/>
              <a:t>Middle East.</a:t>
            </a:r>
          </a:p>
          <a:p>
            <a:pPr marL="0" indent="0"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When</a:t>
            </a:r>
            <a:r>
              <a:rPr lang="en-US" dirty="0"/>
              <a:t> </a:t>
            </a:r>
            <a:r>
              <a:rPr lang="en-US" dirty="0" smtClean="0"/>
              <a:t>the earth is close to 1-D, </a:t>
            </a:r>
            <a:r>
              <a:rPr lang="en-US" altLang="zh-CN" dirty="0" smtClean="0"/>
              <a:t>we</a:t>
            </a:r>
            <a:r>
              <a:rPr lang="en-US" dirty="0" smtClean="0"/>
              <a:t> do not have to pay for a “complete” data set and high computation as in 3-D earth by using the reduced 3-D source-1-D earth algorithm;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3-D source</a:t>
            </a:r>
            <a:r>
              <a:rPr lang="zh-CN" altLang="en-US" dirty="0"/>
              <a:t>－</a:t>
            </a:r>
            <a:r>
              <a:rPr lang="en-US" dirty="0"/>
              <a:t>1-D earth ISS internal multiple attenuator is needed for the ISS eliminator of internal </a:t>
            </a:r>
            <a:r>
              <a:rPr lang="en-US" dirty="0" smtClean="0"/>
              <a:t>multiple.</a:t>
            </a:r>
            <a:endParaRPr lang="en-US" dirty="0"/>
          </a:p>
          <a:p>
            <a:pPr algn="just"/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Circular Symmetry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230563"/>
          </a:xfrm>
        </p:spPr>
        <p:txBody>
          <a:bodyPr>
            <a:normAutofit/>
          </a:bodyPr>
          <a:lstStyle/>
          <a:p>
            <a:r>
              <a:rPr lang="en-US" dirty="0" smtClean="0"/>
              <a:t>3D-1DE-----3D source, 1-D earth;</a:t>
            </a:r>
          </a:p>
          <a:p>
            <a:endParaRPr lang="en-US" dirty="0" smtClean="0"/>
          </a:p>
          <a:p>
            <a:r>
              <a:rPr lang="en-US" dirty="0" smtClean="0"/>
              <a:t>Circular symmetry after a two-dimensional </a:t>
            </a:r>
            <a:r>
              <a:rPr lang="en-US" dirty="0"/>
              <a:t>F</a:t>
            </a:r>
            <a:r>
              <a:rPr lang="en-US" dirty="0" smtClean="0"/>
              <a:t>ourier transform or a Fourier-Bessel transform.</a:t>
            </a:r>
          </a:p>
          <a:p>
            <a:endParaRPr lang="en-US" dirty="0" smtClean="0"/>
          </a:p>
          <a:p>
            <a:r>
              <a:rPr lang="en-US" dirty="0" smtClean="0"/>
              <a:t>Applying the symmetry to b</a:t>
            </a:r>
            <a:r>
              <a:rPr lang="en-US" baseline="-25000" dirty="0" smtClean="0"/>
              <a:t>1</a:t>
            </a:r>
            <a:r>
              <a:rPr lang="en-US" dirty="0" smtClean="0"/>
              <a:t>  gives a product of           and a symmetry factor.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68404"/>
              </p:ext>
            </p:extLst>
          </p:nvPr>
        </p:nvGraphicFramePr>
        <p:xfrm>
          <a:off x="314325" y="1752600"/>
          <a:ext cx="865346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6" name="Equation" r:id="rId3" imgW="4533900" imgH="330200" progId="Equation.DSMT4">
                  <p:embed/>
                </p:oleObj>
              </mc:Choice>
              <mc:Fallback>
                <p:oleObj name="Equation" r:id="rId3" imgW="4533900" imgH="3302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" y="1752600"/>
                        <a:ext cx="865346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314201"/>
              </p:ext>
            </p:extLst>
          </p:nvPr>
        </p:nvGraphicFramePr>
        <p:xfrm>
          <a:off x="7193280" y="4648200"/>
          <a:ext cx="73152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17" name="Equation" r:id="rId5" imgW="457200" imgH="254000" progId="Equation.DSMT4">
                  <p:embed/>
                </p:oleObj>
              </mc:Choice>
              <mc:Fallback>
                <p:oleObj name="Equation" r:id="rId5" imgW="4572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93280" y="4648200"/>
                        <a:ext cx="73152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5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Motivation;</a:t>
            </a:r>
          </a:p>
          <a:p>
            <a:endParaRPr lang="en-US" dirty="0" smtClean="0"/>
          </a:p>
          <a:p>
            <a:r>
              <a:rPr lang="en-US" dirty="0" smtClean="0"/>
              <a:t>Reduced form of 3-D ISS internal multiple attenuator for a 1-D layered earth:</a:t>
            </a:r>
          </a:p>
          <a:p>
            <a:pPr lvl="1"/>
            <a:r>
              <a:rPr lang="en-US" dirty="0" smtClean="0"/>
              <a:t>Circular symmetry;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3-D source ISS internal multiple attenuator for 1-D earth;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smtClean="0"/>
              <a:t>Numerical test;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3-D ISS internal multiple attenuation algorithm in cylindrical coordinate </a:t>
            </a:r>
            <a:br>
              <a:rPr lang="en-US" sz="2800" dirty="0" smtClean="0"/>
            </a:br>
            <a:r>
              <a:rPr lang="en-US" sz="2800" dirty="0" smtClean="0"/>
              <a:t>(1-D earth, k-</a:t>
            </a:r>
            <a:r>
              <a:rPr lang="el-GR" sz="2800" dirty="0" smtClean="0"/>
              <a:t>ω</a:t>
            </a:r>
            <a:r>
              <a:rPr lang="en-US" sz="2800" dirty="0" smtClean="0"/>
              <a:t> domain)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" y="1824335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The circular symmetry produces the simple form, which is reduced from original 3-D ISS attenuation algorithm: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769087"/>
              </p:ext>
            </p:extLst>
          </p:nvPr>
        </p:nvGraphicFramePr>
        <p:xfrm>
          <a:off x="304800" y="3467100"/>
          <a:ext cx="8463534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4" name="Equation" r:id="rId3" imgW="4864100" imgH="635000" progId="Equation.DSMT4">
                  <p:embed/>
                </p:oleObj>
              </mc:Choice>
              <mc:Fallback>
                <p:oleObj name="Equation" r:id="rId3" imgW="48641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467100"/>
                        <a:ext cx="8463534" cy="1104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008875"/>
              </p:ext>
            </p:extLst>
          </p:nvPr>
        </p:nvGraphicFramePr>
        <p:xfrm>
          <a:off x="304800" y="4756668"/>
          <a:ext cx="2971800" cy="348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5" name="Equation" r:id="rId5" imgW="2489040" imgH="291960" progId="Equation.DSMT4">
                  <p:embed/>
                </p:oleObj>
              </mc:Choice>
              <mc:Fallback>
                <p:oleObj name="Equation" r:id="rId5" imgW="24890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56668"/>
                        <a:ext cx="2971800" cy="3487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228600" y="2743200"/>
            <a:ext cx="8784553" cy="2514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2743200"/>
            <a:ext cx="237573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k-</a:t>
            </a:r>
            <a:r>
              <a:rPr lang="el-GR" dirty="0" smtClean="0"/>
              <a:t>ω</a:t>
            </a:r>
            <a:r>
              <a:rPr lang="en-US" dirty="0" smtClean="0"/>
              <a:t> domain: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3-D ISS internal multiple attenuation algorithm in cylindrical coordinate </a:t>
            </a:r>
            <a:br>
              <a:rPr lang="en-US" sz="2800" dirty="0"/>
            </a:br>
            <a:r>
              <a:rPr lang="en-US" sz="2800" dirty="0"/>
              <a:t>(1-D </a:t>
            </a:r>
            <a:r>
              <a:rPr lang="en-US" sz="2800" dirty="0" smtClean="0"/>
              <a:t>earth, </a:t>
            </a:r>
            <a:r>
              <a:rPr lang="en-US" sz="2800" dirty="0" err="1" smtClean="0"/>
              <a:t>Hankel</a:t>
            </a:r>
            <a:r>
              <a:rPr lang="en-US" sz="2800" dirty="0" smtClean="0"/>
              <a:t> Transform, r-</a:t>
            </a:r>
            <a:r>
              <a:rPr lang="el-GR" sz="2800" dirty="0" smtClean="0"/>
              <a:t>ω</a:t>
            </a:r>
            <a:r>
              <a:rPr lang="en-US" sz="2800" dirty="0" smtClean="0"/>
              <a:t> (x-</a:t>
            </a:r>
            <a:r>
              <a:rPr lang="el-GR" sz="2800" dirty="0" smtClean="0"/>
              <a:t>ω</a:t>
            </a:r>
            <a:r>
              <a:rPr lang="en-US" sz="2800" dirty="0" smtClean="0"/>
              <a:t>) domain 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761999"/>
          </a:xfrm>
        </p:spPr>
        <p:txBody>
          <a:bodyPr>
            <a:noAutofit/>
          </a:bodyPr>
          <a:lstStyle/>
          <a:p>
            <a:r>
              <a:rPr lang="en-US" sz="2400" dirty="0" smtClean="0"/>
              <a:t>Fourier-Bessel transform over the b</a:t>
            </a:r>
            <a:r>
              <a:rPr lang="en-US" sz="2000" baseline="-25000" dirty="0"/>
              <a:t>3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The reduced 3-D algorithm</a:t>
            </a:r>
            <a:r>
              <a:rPr lang="en-US" sz="2400" dirty="0"/>
              <a:t> </a:t>
            </a:r>
            <a:r>
              <a:rPr lang="en-US" sz="2400" dirty="0" smtClean="0"/>
              <a:t>is,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5181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Hankel</a:t>
            </a:r>
            <a:r>
              <a:rPr lang="en-US" dirty="0" smtClean="0"/>
              <a:t> Transform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3124200"/>
            <a:ext cx="8001000" cy="281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9435" y="313586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r-</a:t>
            </a:r>
            <a:r>
              <a:rPr lang="el-GR" dirty="0" smtClean="0"/>
              <a:t>ω</a:t>
            </a:r>
            <a:r>
              <a:rPr lang="en-US" dirty="0" smtClean="0"/>
              <a:t> (x-</a:t>
            </a:r>
            <a:r>
              <a:rPr lang="el-GR" dirty="0" smtClean="0"/>
              <a:t>ω</a:t>
            </a:r>
            <a:r>
              <a:rPr lang="en-US" dirty="0" smtClean="0"/>
              <a:t>) domain: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6601910"/>
              </p:ext>
            </p:extLst>
          </p:nvPr>
        </p:nvGraphicFramePr>
        <p:xfrm>
          <a:off x="2759075" y="3203575"/>
          <a:ext cx="5546725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9" name="Equation" r:id="rId3" imgW="2654300" imgH="1460500" progId="Equation.DSMT4">
                  <p:embed/>
                </p:oleObj>
              </mc:Choice>
              <mc:Fallback>
                <p:oleObj name="Equation" r:id="rId3" imgW="2654300" imgH="146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075" y="3203575"/>
                        <a:ext cx="5546725" cy="3044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224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3-D ISS internal multiple attenuation </a:t>
            </a:r>
            <a:r>
              <a:rPr lang="en-US" sz="2800" dirty="0" smtClean="0"/>
              <a:t>algorithm for 1-D earth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563469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For example, to deal with a shot record generated by 3-D source-1-D earth, we need to do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205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3-D source -1-D earth data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48000" y="2057400"/>
            <a:ext cx="2971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3505200" y="3429000"/>
            <a:ext cx="2057400" cy="990600"/>
            <a:chOff x="3429000" y="2971800"/>
            <a:chExt cx="2057400" cy="990600"/>
          </a:xfrm>
        </p:grpSpPr>
        <p:grpSp>
          <p:nvGrpSpPr>
            <p:cNvPr id="22" name="Group 21"/>
            <p:cNvGrpSpPr/>
            <p:nvPr/>
          </p:nvGrpSpPr>
          <p:grpSpPr>
            <a:xfrm>
              <a:off x="3668713" y="2971800"/>
              <a:ext cx="1654175" cy="915988"/>
              <a:chOff x="3668713" y="2971800"/>
              <a:chExt cx="1654175" cy="915988"/>
            </a:xfrm>
          </p:grpSpPr>
          <p:sp>
            <p:nvSpPr>
              <p:cNvPr id="16" name="Curved Right Arrow 15"/>
              <p:cNvSpPr/>
              <p:nvPr/>
            </p:nvSpPr>
            <p:spPr>
              <a:xfrm>
                <a:off x="4419600" y="2971800"/>
                <a:ext cx="152400" cy="381000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18" name="Object 1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97330908"/>
                  </p:ext>
                </p:extLst>
              </p:nvPr>
            </p:nvGraphicFramePr>
            <p:xfrm>
              <a:off x="3668713" y="3429000"/>
              <a:ext cx="1654175" cy="458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90" name="Equation" r:id="rId4" imgW="914400" imgH="254000" progId="Equation.DSMT4">
                      <p:embed/>
                    </p:oleObj>
                  </mc:Choice>
                  <mc:Fallback>
                    <p:oleObj name="Equation" r:id="rId4" imgW="914400" imgH="254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8713" y="3429000"/>
                            <a:ext cx="1654175" cy="45878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8" name="Rectangle 27"/>
            <p:cNvSpPr/>
            <p:nvPr/>
          </p:nvSpPr>
          <p:spPr>
            <a:xfrm>
              <a:off x="3429000" y="3352800"/>
              <a:ext cx="20574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816100" y="5486400"/>
            <a:ext cx="6032500" cy="1260475"/>
            <a:chOff x="1752600" y="5029200"/>
            <a:chExt cx="6032500" cy="1260475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5114329"/>
                </p:ext>
              </p:extLst>
            </p:nvPr>
          </p:nvGraphicFramePr>
          <p:xfrm>
            <a:off x="1828800" y="5410200"/>
            <a:ext cx="5956300" cy="879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91" name="Equation" r:id="rId6" imgW="3441700" imgH="508000" progId="Equation.DSMT4">
                    <p:embed/>
                  </p:oleObj>
                </mc:Choice>
                <mc:Fallback>
                  <p:oleObj name="Equation" r:id="rId6" imgW="3441700" imgH="508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800" y="5410200"/>
                          <a:ext cx="5956300" cy="8794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1752600" y="5029200"/>
              <a:ext cx="59436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Or using asymptotic </a:t>
              </a:r>
              <a:r>
                <a:rPr lang="en-US" dirty="0"/>
                <a:t>Bessel function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828800" y="5410200"/>
              <a:ext cx="5943600" cy="838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3200" y="4419600"/>
            <a:ext cx="4800600" cy="1143000"/>
            <a:chOff x="2667000" y="3962400"/>
            <a:chExt cx="4800600" cy="1143000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2816684"/>
                </p:ext>
              </p:extLst>
            </p:nvPr>
          </p:nvGraphicFramePr>
          <p:xfrm>
            <a:off x="2819400" y="4475163"/>
            <a:ext cx="1403350" cy="473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92" name="Equation" r:id="rId8" imgW="838200" imgH="254000" progId="Equation.DSMT4">
                    <p:embed/>
                  </p:oleObj>
                </mc:Choice>
                <mc:Fallback>
                  <p:oleObj name="Equation" r:id="rId8" imgW="838200" imgH="2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9400" y="4475163"/>
                          <a:ext cx="1403350" cy="473075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Curved Right Arrow 24"/>
            <p:cNvSpPr/>
            <p:nvPr/>
          </p:nvSpPr>
          <p:spPr>
            <a:xfrm>
              <a:off x="4419600" y="3962400"/>
              <a:ext cx="152400" cy="381000"/>
            </a:xfrm>
            <a:prstGeom prst="curved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67000" y="4343400"/>
              <a:ext cx="4267200" cy="762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91000" y="4583668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Inverse </a:t>
              </a:r>
              <a:r>
                <a:rPr lang="en-US" dirty="0" err="1" smtClean="0"/>
                <a:t>Hankel</a:t>
              </a:r>
              <a:r>
                <a:rPr lang="en-US" dirty="0" smtClean="0"/>
                <a:t> transform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05200" y="2438400"/>
            <a:ext cx="2057400" cy="990600"/>
            <a:chOff x="3429000" y="2971800"/>
            <a:chExt cx="2057400" cy="990600"/>
          </a:xfrm>
        </p:grpSpPr>
        <p:grpSp>
          <p:nvGrpSpPr>
            <p:cNvPr id="37" name="Group 36"/>
            <p:cNvGrpSpPr/>
            <p:nvPr/>
          </p:nvGrpSpPr>
          <p:grpSpPr>
            <a:xfrm>
              <a:off x="3668713" y="2971800"/>
              <a:ext cx="1654175" cy="915988"/>
              <a:chOff x="3668713" y="2971800"/>
              <a:chExt cx="1654175" cy="915988"/>
            </a:xfrm>
          </p:grpSpPr>
          <p:sp>
            <p:nvSpPr>
              <p:cNvPr id="39" name="Curved Right Arrow 38"/>
              <p:cNvSpPr/>
              <p:nvPr/>
            </p:nvSpPr>
            <p:spPr>
              <a:xfrm>
                <a:off x="4419600" y="2971800"/>
                <a:ext cx="152400" cy="381000"/>
              </a:xfrm>
              <a:prstGeom prst="curved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8746236"/>
                  </p:ext>
                </p:extLst>
              </p:nvPr>
            </p:nvGraphicFramePr>
            <p:xfrm>
              <a:off x="3668713" y="3429000"/>
              <a:ext cx="1654175" cy="4587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493" name="Equation" r:id="rId10" imgW="914400" imgH="254000" progId="Equation.DSMT4">
                      <p:embed/>
                    </p:oleObj>
                  </mc:Choice>
                  <mc:Fallback>
                    <p:oleObj name="Equation" r:id="rId10" imgW="914400" imgH="254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68713" y="3429000"/>
                            <a:ext cx="1654175" cy="458788"/>
                          </a:xfrm>
                          <a:prstGeom prst="rect">
                            <a:avLst/>
                          </a:prstGeom>
                          <a:noFill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8" name="Rectangle 37"/>
            <p:cNvSpPr/>
            <p:nvPr/>
          </p:nvSpPr>
          <p:spPr>
            <a:xfrm>
              <a:off x="3429000" y="3352800"/>
              <a:ext cx="2057400" cy="609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332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Comparison between 3-D source and 2-D source ISS internal multiple algorithm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428389"/>
              </p:ext>
            </p:extLst>
          </p:nvPr>
        </p:nvGraphicFramePr>
        <p:xfrm>
          <a:off x="0" y="1447801"/>
          <a:ext cx="9144000" cy="541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328"/>
                <a:gridCol w="3750603"/>
                <a:gridCol w="3626069"/>
              </a:tblGrid>
              <a:tr h="859965">
                <a:tc>
                  <a:txBody>
                    <a:bodyPr/>
                    <a:lstStyle/>
                    <a:p>
                      <a:r>
                        <a:rPr lang="en-US" dirty="0" smtClean="0"/>
                        <a:t>Assumption: </a:t>
                      </a:r>
                    </a:p>
                    <a:p>
                      <a:r>
                        <a:rPr lang="en-US" baseline="0" dirty="0" smtClean="0"/>
                        <a:t>1-D earth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(k-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);</a:t>
                      </a:r>
                    </a:p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(x-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)---2-D</a:t>
                      </a:r>
                      <a:r>
                        <a:rPr lang="en-US" baseline="0" dirty="0" smtClean="0"/>
                        <a:t>; </a:t>
                      </a:r>
                      <a:r>
                        <a:rPr lang="en-US" dirty="0" smtClean="0"/>
                        <a:t>(r-</a:t>
                      </a:r>
                      <a:r>
                        <a:rPr lang="el-GR" dirty="0" smtClean="0"/>
                        <a:t>ω</a:t>
                      </a:r>
                      <a:r>
                        <a:rPr lang="en-US" dirty="0" smtClean="0"/>
                        <a:t>)---3-D;</a:t>
                      </a:r>
                      <a:endParaRPr lang="en-US" sz="1800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247203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2-D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r>
                        <a:rPr lang="en-US" baseline="0" dirty="0" smtClean="0"/>
                        <a:t>line source</a:t>
                      </a:r>
                      <a:r>
                        <a:rPr lang="en-US" dirty="0" smtClean="0"/>
                        <a:t> </a:t>
                      </a:r>
                    </a:p>
                    <a:p>
                      <a:pPr algn="ctr"/>
                      <a:r>
                        <a:rPr lang="en-US" dirty="0" smtClean="0"/>
                        <a:t>ISS </a:t>
                      </a:r>
                      <a:r>
                        <a:rPr lang="en-US" baseline="0" dirty="0" smtClean="0"/>
                        <a:t>attenuator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baseline="0" dirty="0" smtClean="0"/>
                        <a:t>                      </a:t>
                      </a:r>
                      <a:r>
                        <a:rPr lang="en-US" dirty="0" smtClean="0">
                          <a:solidFill>
                            <a:srgbClr val="3366FF"/>
                          </a:solidFill>
                        </a:rPr>
                        <a:t>Fourier Transform</a:t>
                      </a:r>
                      <a:endParaRPr lang="en-US" dirty="0">
                        <a:solidFill>
                          <a:srgbClr val="3366FF"/>
                        </a:solidFill>
                      </a:endParaRPr>
                    </a:p>
                  </a:txBody>
                  <a:tcPr/>
                </a:tc>
              </a:tr>
              <a:tr h="115151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3-D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point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source ISS </a:t>
                      </a:r>
                      <a:r>
                        <a:rPr lang="en-US" baseline="0" dirty="0" smtClean="0"/>
                        <a:t> attenuator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</a:t>
                      </a:r>
                      <a:r>
                        <a:rPr lang="en-US" baseline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FF6600"/>
                          </a:solidFill>
                        </a:rPr>
                        <a:t>Hankel</a:t>
                      </a:r>
                      <a:r>
                        <a:rPr lang="en-US" dirty="0" smtClean="0">
                          <a:solidFill>
                            <a:srgbClr val="FF6600"/>
                          </a:solidFill>
                        </a:rPr>
                        <a:t> Transform</a:t>
                      </a:r>
                      <a:endParaRPr lang="en-US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</a:tr>
              <a:tr h="11515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                     </a:t>
                      </a:r>
                      <a:r>
                        <a:rPr lang="en-US" baseline="0" dirty="0" smtClean="0">
                          <a:solidFill>
                            <a:srgbClr val="5BB53C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Asymptotic Bessel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364106"/>
              </p:ext>
            </p:extLst>
          </p:nvPr>
        </p:nvGraphicFramePr>
        <p:xfrm>
          <a:off x="1905000" y="2362200"/>
          <a:ext cx="301186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6" name="Equation" r:id="rId3" imgW="1765300" imgH="1320800" progId="Equation.DSMT4">
                  <p:embed/>
                </p:oleObj>
              </mc:Choice>
              <mc:Fallback>
                <p:oleObj name="Equation" r:id="rId3" imgW="1765300" imgH="132080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362200"/>
                        <a:ext cx="3011862" cy="2133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190608"/>
              </p:ext>
            </p:extLst>
          </p:nvPr>
        </p:nvGraphicFramePr>
        <p:xfrm>
          <a:off x="1828800" y="4615682"/>
          <a:ext cx="3124200" cy="224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7" name="Equation" r:id="rId5" imgW="1752600" imgH="1320800" progId="Equation.DSMT4">
                  <p:embed/>
                </p:oleObj>
              </mc:Choice>
              <mc:Fallback>
                <p:oleObj name="Equation" r:id="rId5" imgW="1752600" imgH="13208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15682"/>
                        <a:ext cx="3124200" cy="22423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479361"/>
              </p:ext>
            </p:extLst>
          </p:nvPr>
        </p:nvGraphicFramePr>
        <p:xfrm>
          <a:off x="5562600" y="4530725"/>
          <a:ext cx="2971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8" name="Equation" r:id="rId7" imgW="2438400" imgH="673100" progId="Equation.DSMT4">
                  <p:embed/>
                </p:oleObj>
              </mc:Choice>
              <mc:Fallback>
                <p:oleObj name="Equation" r:id="rId7" imgW="2438400" imgH="6731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530725"/>
                        <a:ext cx="2971800" cy="8794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316233"/>
              </p:ext>
            </p:extLst>
          </p:nvPr>
        </p:nvGraphicFramePr>
        <p:xfrm>
          <a:off x="5539006" y="5715000"/>
          <a:ext cx="3376394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29" name="Equation" r:id="rId9" imgW="2578100" imgH="774700" progId="Equation.DSMT4">
                  <p:embed/>
                </p:oleObj>
              </mc:Choice>
              <mc:Fallback>
                <p:oleObj name="Equation" r:id="rId9" imgW="2578100" imgH="77470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9006" y="5715000"/>
                        <a:ext cx="3376394" cy="10572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855316"/>
              </p:ext>
            </p:extLst>
          </p:nvPr>
        </p:nvGraphicFramePr>
        <p:xfrm>
          <a:off x="5562600" y="2722487"/>
          <a:ext cx="3124200" cy="101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0" name="Equation" r:id="rId11" imgW="2082800" imgH="673100" progId="Equation.DSMT4">
                  <p:embed/>
                </p:oleObj>
              </mc:Choice>
              <mc:Fallback>
                <p:oleObj name="Equation" r:id="rId11" imgW="2082800" imgH="6731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722487"/>
                        <a:ext cx="3124200" cy="1011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159981"/>
              </p:ext>
            </p:extLst>
          </p:nvPr>
        </p:nvGraphicFramePr>
        <p:xfrm>
          <a:off x="1905000" y="1754187"/>
          <a:ext cx="8191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1" name="Equation" r:id="rId13" imgW="520700" imgH="241300" progId="Equation.DSMT4">
                  <p:embed/>
                </p:oleObj>
              </mc:Choice>
              <mc:Fallback>
                <p:oleObj name="Equation" r:id="rId13" imgW="520700" imgH="2413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4187"/>
                        <a:ext cx="8191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661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788937"/>
              </p:ext>
            </p:extLst>
          </p:nvPr>
        </p:nvGraphicFramePr>
        <p:xfrm>
          <a:off x="5646737" y="1752600"/>
          <a:ext cx="677863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2" name="Equation" r:id="rId15" imgW="431800" imgH="241300" progId="Equation.DSMT4">
                  <p:embed/>
                </p:oleObj>
              </mc:Choice>
              <mc:Fallback>
                <p:oleObj name="Equation" r:id="rId15" imgW="431800" imgH="241300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737" y="1752600"/>
                        <a:ext cx="677863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71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Comments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just"/>
            <a:r>
              <a:rPr lang="en-US" dirty="0" smtClean="0"/>
              <a:t>From the above chart, we can conclude that the 3-D source ISS internal multiple attenuation algorithm remains all its merits for a 1-D earth, since the prediction kernel does not change.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6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Motivation;</a:t>
            </a:r>
          </a:p>
          <a:p>
            <a:endParaRPr lang="en-US" dirty="0" smtClean="0"/>
          </a:p>
          <a:p>
            <a:r>
              <a:rPr lang="en-US" dirty="0" smtClean="0"/>
              <a:t>Reduced form of 3-D ISS internal multiple attenuator for a 1-D layered earth:</a:t>
            </a:r>
          </a:p>
          <a:p>
            <a:pPr lvl="1"/>
            <a:r>
              <a:rPr lang="en-US" dirty="0" smtClean="0"/>
              <a:t>Circular symmetry;</a:t>
            </a:r>
          </a:p>
          <a:p>
            <a:pPr lvl="1"/>
            <a:r>
              <a:rPr lang="en-US" dirty="0" smtClean="0"/>
              <a:t>3-D source ISS internal multiple attenuator for a 1-D earth;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Numerical test;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Numerical Test</a:t>
            </a:r>
            <a:endParaRPr lang="en-US" sz="2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48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1219200" y="1905000"/>
            <a:ext cx="6934200" cy="4343400"/>
            <a:chOff x="457200" y="1143000"/>
            <a:chExt cx="6934200" cy="4343400"/>
          </a:xfrm>
        </p:grpSpPr>
        <p:sp>
          <p:nvSpPr>
            <p:cNvPr id="5" name="Rectangle 4"/>
            <p:cNvSpPr/>
            <p:nvPr/>
          </p:nvSpPr>
          <p:spPr>
            <a:xfrm>
              <a:off x="1371600" y="1524000"/>
              <a:ext cx="6019800" cy="396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71600" y="2743200"/>
              <a:ext cx="6019800" cy="1447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371600" y="4191000"/>
              <a:ext cx="6019800" cy="12954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1143000" y="1600200"/>
              <a:ext cx="152400" cy="9906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143000" y="2743200"/>
              <a:ext cx="152400" cy="144780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7200" y="19812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30m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57200" y="32004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50m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67400" y="19050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0</a:t>
              </a:r>
              <a:r>
                <a:rPr lang="en-US" dirty="0" smtClean="0">
                  <a:solidFill>
                    <a:schemeClr val="bg1"/>
                  </a:solidFill>
                </a:rPr>
                <a:t>=1000m/s, </a:t>
              </a:r>
              <a:r>
                <a:rPr lang="el-GR" dirty="0" smtClean="0">
                  <a:solidFill>
                    <a:schemeClr val="bg1"/>
                  </a:solidFill>
                </a:rPr>
                <a:t>ρ</a:t>
              </a:r>
              <a:r>
                <a:rPr lang="en-US" sz="1100" dirty="0" smtClean="0">
                  <a:solidFill>
                    <a:schemeClr val="bg1"/>
                  </a:solidFill>
                </a:rPr>
                <a:t>0</a:t>
              </a:r>
              <a:r>
                <a:rPr lang="en-US" dirty="0" smtClean="0">
                  <a:solidFill>
                    <a:schemeClr val="bg1"/>
                  </a:solidFill>
                </a:rPr>
                <a:t>=1g/cm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7400" y="3124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</a:rPr>
                <a:t>=2000m/s,</a:t>
              </a:r>
            </a:p>
            <a:p>
              <a:r>
                <a:rPr lang="el-GR" dirty="0" smtClean="0">
                  <a:solidFill>
                    <a:schemeClr val="bg1"/>
                  </a:solidFill>
                </a:rPr>
                <a:t>ρ</a:t>
              </a:r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r>
                <a:rPr lang="en-US" dirty="0" smtClean="0">
                  <a:solidFill>
                    <a:schemeClr val="bg1"/>
                  </a:solidFill>
                </a:rPr>
                <a:t>=2g/cm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867400" y="44958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=8000m/s,</a:t>
              </a:r>
            </a:p>
            <a:p>
              <a:r>
                <a:rPr lang="el-GR" dirty="0" smtClean="0">
                  <a:solidFill>
                    <a:schemeClr val="bg1"/>
                  </a:solidFill>
                </a:rPr>
                <a:t>ρ</a:t>
              </a:r>
              <a:r>
                <a:rPr lang="en-US" sz="1100" dirty="0" smtClean="0">
                  <a:solidFill>
                    <a:schemeClr val="bg1"/>
                  </a:solidFill>
                </a:rPr>
                <a:t>2</a:t>
              </a:r>
              <a:r>
                <a:rPr lang="en-US" dirty="0" smtClean="0">
                  <a:solidFill>
                    <a:schemeClr val="bg1"/>
                  </a:solidFill>
                </a:rPr>
                <a:t>=4g/cm</a:t>
              </a:r>
              <a:r>
                <a:rPr lang="en-US" baseline="30000" dirty="0" smtClean="0">
                  <a:solidFill>
                    <a:schemeClr val="bg1"/>
                  </a:solidFill>
                </a:rPr>
                <a:t>3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Explosion 2 16"/>
            <p:cNvSpPr/>
            <p:nvPr/>
          </p:nvSpPr>
          <p:spPr>
            <a:xfrm>
              <a:off x="1447800" y="1524000"/>
              <a:ext cx="457200" cy="3810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lowchart: Merge 18"/>
            <p:cNvSpPr/>
            <p:nvPr/>
          </p:nvSpPr>
          <p:spPr>
            <a:xfrm>
              <a:off x="22098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lowchart: Merge 19"/>
            <p:cNvSpPr/>
            <p:nvPr/>
          </p:nvSpPr>
          <p:spPr>
            <a:xfrm>
              <a:off x="2667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erge 20"/>
            <p:cNvSpPr/>
            <p:nvPr/>
          </p:nvSpPr>
          <p:spPr>
            <a:xfrm>
              <a:off x="3048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Merge 21"/>
            <p:cNvSpPr/>
            <p:nvPr/>
          </p:nvSpPr>
          <p:spPr>
            <a:xfrm>
              <a:off x="3429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erge 22"/>
            <p:cNvSpPr/>
            <p:nvPr/>
          </p:nvSpPr>
          <p:spPr>
            <a:xfrm>
              <a:off x="3810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erge 23"/>
            <p:cNvSpPr/>
            <p:nvPr/>
          </p:nvSpPr>
          <p:spPr>
            <a:xfrm>
              <a:off x="4191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erge 24"/>
            <p:cNvSpPr/>
            <p:nvPr/>
          </p:nvSpPr>
          <p:spPr>
            <a:xfrm>
              <a:off x="4572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erge 25"/>
            <p:cNvSpPr/>
            <p:nvPr/>
          </p:nvSpPr>
          <p:spPr>
            <a:xfrm>
              <a:off x="4953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erge 26"/>
            <p:cNvSpPr/>
            <p:nvPr/>
          </p:nvSpPr>
          <p:spPr>
            <a:xfrm>
              <a:off x="5715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erge 27"/>
            <p:cNvSpPr/>
            <p:nvPr/>
          </p:nvSpPr>
          <p:spPr>
            <a:xfrm>
              <a:off x="5334000" y="1600200"/>
              <a:ext cx="228600" cy="304800"/>
            </a:xfrm>
            <a:prstGeom prst="flowChartMerg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38200" y="1143000"/>
              <a:ext cx="152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3-D source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407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Assumptions and 3-D source-1-D earth data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1601212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Assumptions:</a:t>
            </a:r>
          </a:p>
          <a:p>
            <a:pPr algn="just"/>
            <a:endParaRPr lang="en-US" sz="2400" dirty="0" smtClean="0">
              <a:solidFill>
                <a:srgbClr val="FF0000"/>
              </a:solidFill>
            </a:endParaRPr>
          </a:p>
          <a:p>
            <a:pPr marL="342900" indent="-342900" algn="just">
              <a:buAutoNum type="arabicPeriod"/>
            </a:pPr>
            <a:r>
              <a:rPr lang="en-US" sz="2400" dirty="0" smtClean="0"/>
              <a:t>1-D earth;</a:t>
            </a:r>
          </a:p>
          <a:p>
            <a:pPr marL="342900" indent="-342900" algn="just">
              <a:buAutoNum type="arabicPeriod"/>
            </a:pP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smtClean="0"/>
              <a:t>3-D source (on streamer, no lateral offset,             );</a:t>
            </a:r>
          </a:p>
          <a:p>
            <a:pPr marL="342900" indent="-342900" algn="just">
              <a:buAutoNum type="arabicPeriod"/>
            </a:pPr>
            <a:endParaRPr lang="en-US" sz="2400" dirty="0" smtClean="0"/>
          </a:p>
          <a:p>
            <a:pPr marL="342900" indent="-342900" algn="just">
              <a:buAutoNum type="arabicPeriod"/>
            </a:pPr>
            <a:r>
              <a:rPr lang="en-US" sz="2400" dirty="0" smtClean="0"/>
              <a:t>Transform data from spatial-frequency domain to wavenumber-frequency by using Fourier-Bessel transform before multiple prediction.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5562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Data</a:t>
            </a:r>
            <a:r>
              <a:rPr lang="en-US" sz="2400" dirty="0" smtClean="0"/>
              <a:t> is generated in (</a:t>
            </a:r>
            <a:r>
              <a:rPr lang="en-US" sz="2400" dirty="0" err="1" smtClean="0"/>
              <a:t>k</a:t>
            </a:r>
            <a:r>
              <a:rPr lang="en-US" sz="2400" baseline="-25000" dirty="0" err="1" smtClean="0"/>
              <a:t>rh</a:t>
            </a:r>
            <a:r>
              <a:rPr lang="en-US" sz="2400" dirty="0" err="1" smtClean="0"/>
              <a:t>,q</a:t>
            </a:r>
            <a:r>
              <a:rPr lang="en-US" sz="2400" dirty="0" smtClean="0"/>
              <a:t>) domain</a:t>
            </a:r>
            <a:r>
              <a:rPr lang="en-US" sz="2400" dirty="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800" y="617220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 Aki and Richard, Chapter 6)</a:t>
            </a:r>
            <a:endParaRPr lang="en-US" sz="1400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9725760"/>
              </p:ext>
            </p:extLst>
          </p:nvPr>
        </p:nvGraphicFramePr>
        <p:xfrm>
          <a:off x="6629400" y="3048000"/>
          <a:ext cx="1066800" cy="4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3" name="Equation" r:id="rId4" imgW="520560" imgH="228600" progId="Equation.DSMT4">
                  <p:embed/>
                </p:oleObj>
              </mc:Choice>
              <mc:Fallback>
                <p:oleObj name="Equation" r:id="rId4" imgW="52056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048000"/>
                        <a:ext cx="1066800" cy="4683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51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Motivation</a:t>
            </a:r>
            <a:br>
              <a:rPr lang="en-US" sz="2800" dirty="0"/>
            </a:br>
            <a:r>
              <a:rPr lang="en-US" sz="2800" dirty="0" smtClean="0"/>
              <a:t>- Current state </a:t>
            </a:r>
            <a:r>
              <a:rPr lang="en-US" sz="2800" dirty="0"/>
              <a:t>of ISS internal multiple </a:t>
            </a:r>
            <a:r>
              <a:rPr lang="en-US" sz="2800" dirty="0" smtClean="0"/>
              <a:t>attenuator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2-D Line Source: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2-D algorithm assume that whole world is 2-D. A point source in the 2-D world is a line </a:t>
            </a:r>
            <a:r>
              <a:rPr lang="en-US" altLang="zh-CN" dirty="0" smtClean="0">
                <a:solidFill>
                  <a:srgbClr val="FF0000"/>
                </a:solidFill>
              </a:rPr>
              <a:t>in</a:t>
            </a:r>
            <a:r>
              <a:rPr lang="en-US" dirty="0" smtClean="0">
                <a:solidFill>
                  <a:srgbClr val="FF0000"/>
                </a:solidFill>
              </a:rPr>
              <a:t> a 3-D world. 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2-D source-1-D earth: </a:t>
            </a:r>
            <a:r>
              <a:rPr lang="en-US" dirty="0"/>
              <a:t>T</a:t>
            </a:r>
            <a:r>
              <a:rPr lang="en-US" dirty="0" smtClean="0"/>
              <a:t>he algorithm is derived from 2-D source, which is a reduced form for a 1-D earth. It requires one source and receivers on one single line.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(</a:t>
            </a:r>
            <a:r>
              <a:rPr lang="en-US" dirty="0" err="1" smtClean="0"/>
              <a:t>Araujo</a:t>
            </a:r>
            <a:r>
              <a:rPr lang="en-US" dirty="0" smtClean="0"/>
              <a:t>, et al,1994; </a:t>
            </a:r>
            <a:r>
              <a:rPr lang="en-US" dirty="0" err="1" smtClean="0"/>
              <a:t>Weglein</a:t>
            </a:r>
            <a:r>
              <a:rPr lang="en-US" dirty="0" smtClean="0"/>
              <a:t>, et al,1997) </a:t>
            </a:r>
          </a:p>
          <a:p>
            <a:pPr algn="just"/>
            <a:r>
              <a:rPr lang="en-US" dirty="0" smtClean="0"/>
              <a:t>code released by P. </a:t>
            </a:r>
            <a:r>
              <a:rPr lang="en-US" dirty="0" err="1" smtClean="0"/>
              <a:t>Terenghi</a:t>
            </a:r>
            <a:r>
              <a:rPr lang="en-US" dirty="0" smtClean="0"/>
              <a:t>; S. Kaplan; </a:t>
            </a:r>
          </a:p>
          <a:p>
            <a:pPr algn="just"/>
            <a:r>
              <a:rPr lang="en-US" dirty="0" smtClean="0"/>
              <a:t>Application: </a:t>
            </a:r>
            <a:r>
              <a:rPr lang="en-US" dirty="0" err="1" smtClean="0"/>
              <a:t>Qiang</a:t>
            </a:r>
            <a:r>
              <a:rPr lang="en-US" dirty="0" smtClean="0"/>
              <a:t> Fu, </a:t>
            </a:r>
            <a:r>
              <a:rPr lang="en-US" dirty="0" err="1" smtClean="0"/>
              <a:t>Encana</a:t>
            </a:r>
            <a:r>
              <a:rPr lang="en-US" dirty="0" smtClean="0"/>
              <a:t> data, 2014 M-OSRP annual report</a:t>
            </a:r>
          </a:p>
          <a:p>
            <a:pPr algn="just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81200" y="32766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29057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3-D earth-1-D earth data set (one streamer)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6324600" y="3352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2-D ISS internal multiple prediction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61061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3-D ISS internal multiple prediction </a:t>
            </a:r>
          </a:p>
          <a:p>
            <a:pPr algn="ctr"/>
            <a:r>
              <a:rPr lang="en-US" sz="1400" dirty="0" smtClean="0"/>
              <a:t>(Asymptotic Bessel)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29057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3-D ISS internal multiple prediction </a:t>
            </a:r>
          </a:p>
          <a:p>
            <a:pPr algn="ctr"/>
            <a:r>
              <a:rPr lang="en-US" sz="1400" dirty="0" smtClean="0"/>
              <a:t>( </a:t>
            </a:r>
            <a:r>
              <a:rPr lang="en-US" sz="1400" dirty="0" err="1" smtClean="0"/>
              <a:t>Hankel</a:t>
            </a:r>
            <a:r>
              <a:rPr lang="en-US" sz="1400" dirty="0" smtClean="0"/>
              <a:t> transformation)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057400" y="31242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(courtesy of </a:t>
            </a:r>
            <a:r>
              <a:rPr lang="en-US" sz="1200" i="1" dirty="0" err="1" smtClean="0"/>
              <a:t>Yanglei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Zou</a:t>
            </a:r>
            <a:r>
              <a:rPr lang="en-US" sz="1200" i="1" dirty="0" smtClean="0"/>
              <a:t>)</a:t>
            </a:r>
            <a:endParaRPr lang="en-US" sz="1200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81000" y="392177"/>
            <a:ext cx="8534400" cy="5707886"/>
            <a:chOff x="530353" y="782568"/>
            <a:chExt cx="8534400" cy="570788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784265"/>
              <a:ext cx="4310811" cy="24770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53" y="782568"/>
              <a:ext cx="4343400" cy="2477006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353" y="4013449"/>
              <a:ext cx="4310811" cy="24770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53" y="3982969"/>
              <a:ext cx="4343400" cy="2503422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0" y="0"/>
            <a:ext cx="7878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spc="-100" dirty="0" smtClean="0">
                <a:solidFill>
                  <a:schemeClr val="bg1"/>
                </a:solidFill>
                <a:ea typeface="+mj-ea"/>
                <a:cs typeface="+mj-cs"/>
              </a:rPr>
              <a:t>3-D source-1-D earth data, 2</a:t>
            </a:r>
            <a:r>
              <a:rPr lang="en-US" sz="2000" spc="-100" dirty="0">
                <a:solidFill>
                  <a:schemeClr val="bg1"/>
                </a:solidFill>
                <a:ea typeface="+mj-ea"/>
                <a:cs typeface="+mj-cs"/>
              </a:rPr>
              <a:t>-D </a:t>
            </a:r>
            <a:r>
              <a:rPr lang="en-US" sz="2000" spc="-100" dirty="0" smtClean="0">
                <a:solidFill>
                  <a:schemeClr val="bg1"/>
                </a:solidFill>
                <a:ea typeface="+mj-ea"/>
                <a:cs typeface="+mj-cs"/>
              </a:rPr>
              <a:t>Prediction, 3</a:t>
            </a:r>
            <a:r>
              <a:rPr lang="en-US" sz="2000" spc="-100" dirty="0">
                <a:solidFill>
                  <a:schemeClr val="bg1"/>
                </a:solidFill>
                <a:ea typeface="+mj-ea"/>
                <a:cs typeface="+mj-cs"/>
              </a:rPr>
              <a:t>-D </a:t>
            </a:r>
            <a:r>
              <a:rPr lang="en-US" sz="2000" spc="-100" dirty="0" smtClean="0">
                <a:solidFill>
                  <a:schemeClr val="bg1"/>
                </a:solidFill>
                <a:ea typeface="+mj-ea"/>
                <a:cs typeface="+mj-cs"/>
              </a:rPr>
              <a:t>Prediction with full bandwidth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838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rimary </a:t>
            </a:r>
            <a:r>
              <a:rPr lang="en-US" sz="1200" dirty="0" smtClean="0"/>
              <a:t>I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990600" y="1371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rimary II</a:t>
            </a:r>
            <a:endParaRPr lang="en-US" sz="1400" dirty="0"/>
          </a:p>
        </p:txBody>
      </p:sp>
      <p:sp>
        <p:nvSpPr>
          <p:cNvPr id="3" name="Down Arrow 2"/>
          <p:cNvSpPr/>
          <p:nvPr/>
        </p:nvSpPr>
        <p:spPr>
          <a:xfrm>
            <a:off x="1371600" y="1600200"/>
            <a:ext cx="76200" cy="76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1295400" y="1066800"/>
            <a:ext cx="76200" cy="76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90600" y="1856601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Internal multiple</a:t>
            </a:r>
            <a:endParaRPr lang="en-US" sz="1400" dirty="0"/>
          </a:p>
        </p:txBody>
      </p:sp>
      <p:sp>
        <p:nvSpPr>
          <p:cNvPr id="24" name="Down Arrow 23"/>
          <p:cNvSpPr/>
          <p:nvPr/>
        </p:nvSpPr>
        <p:spPr>
          <a:xfrm>
            <a:off x="1371600" y="2057400"/>
            <a:ext cx="76200" cy="762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0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35532" r="89183" b="38315"/>
          <a:stretch/>
        </p:blipFill>
        <p:spPr>
          <a:xfrm>
            <a:off x="990600" y="3200400"/>
            <a:ext cx="378326" cy="1323978"/>
          </a:xfrm>
          <a:prstGeom prst="rect">
            <a:avLst/>
          </a:prstGeom>
        </p:spPr>
      </p:pic>
      <p:pic>
        <p:nvPicPr>
          <p:cNvPr id="10" name="Content Placeholder 9" descr="trace2.png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1956"/>
          <a:stretch>
            <a:fillRect/>
          </a:stretch>
        </p:blipFill>
        <p:spPr>
          <a:xfrm>
            <a:off x="457200" y="1600200"/>
            <a:ext cx="7927848" cy="4876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3124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Primaries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35784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First-order internal multiple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7400" y="3505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429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3962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0352" y="530352"/>
            <a:ext cx="8232648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 Trace #</a:t>
            </a:r>
            <a:r>
              <a:rPr lang="en-US" sz="2800" dirty="0"/>
              <a:t>2: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3-D source-1-D earth data, 3-D prediction and 2-D prediction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06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trace2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" b="1956"/>
          <a:stretch>
            <a:fillRect/>
          </a:stretch>
        </p:blipFill>
        <p:spPr>
          <a:xfrm>
            <a:off x="457200" y="1600200"/>
            <a:ext cx="7927848" cy="4876800"/>
          </a:xfrm>
        </p:spPr>
      </p:pic>
      <p:sp>
        <p:nvSpPr>
          <p:cNvPr id="14" name="TextBox 13"/>
          <p:cNvSpPr txBox="1"/>
          <p:nvPr/>
        </p:nvSpPr>
        <p:spPr>
          <a:xfrm>
            <a:off x="2362200" y="31242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Primaries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3581400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First-order internal multiple 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057400" y="35052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200400" y="34290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3962400"/>
            <a:ext cx="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5410200" y="4191000"/>
            <a:ext cx="1066800" cy="1600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5" descr="trace2zoomin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>
            <a:fillRect/>
          </a:stretch>
        </p:blipFill>
        <p:spPr>
          <a:xfrm>
            <a:off x="457200" y="1600200"/>
            <a:ext cx="7927848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0352"/>
            <a:ext cx="76200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 Trace #</a:t>
            </a:r>
            <a:r>
              <a:rPr lang="en-US" sz="2500" dirty="0"/>
              <a:t>2: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 3-D and 2-D prediction </a:t>
            </a:r>
            <a:r>
              <a:rPr lang="en-US" sz="2500" dirty="0"/>
              <a:t>detail with enlarged scale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5" descr="trace2zoomin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>
            <a:fillRect/>
          </a:stretch>
        </p:blipFill>
        <p:spPr>
          <a:xfrm>
            <a:off x="457200" y="1600200"/>
            <a:ext cx="7927848" cy="4876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2133600"/>
            <a:ext cx="1371600" cy="1143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530352"/>
            <a:ext cx="76200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 Trace #</a:t>
            </a:r>
            <a:r>
              <a:rPr lang="en-US" sz="2500" dirty="0"/>
              <a:t>2: 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/>
              <a:t> </a:t>
            </a:r>
            <a:r>
              <a:rPr lang="en-US" sz="2500" dirty="0" smtClean="0"/>
              <a:t>3-D prediction </a:t>
            </a:r>
            <a:r>
              <a:rPr lang="en-US" sz="2500" dirty="0"/>
              <a:t>detail with enlarged scale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838200" y="1524000"/>
            <a:ext cx="7547328" cy="4953000"/>
            <a:chOff x="837720" y="1598391"/>
            <a:chExt cx="7547328" cy="4953000"/>
          </a:xfrm>
        </p:grpSpPr>
        <p:pic>
          <p:nvPicPr>
            <p:cNvPr id="23" name="Content Placeholder 5"/>
            <p:cNvPicPr>
              <a:picLocks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02" b="6212"/>
            <a:stretch/>
          </p:blipFill>
          <p:spPr>
            <a:xfrm>
              <a:off x="1202536" y="1598391"/>
              <a:ext cx="7182512" cy="472440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837720" y="3323453"/>
              <a:ext cx="4860755" cy="3227938"/>
              <a:chOff x="837720" y="3323453"/>
              <a:chExt cx="4860755" cy="3227938"/>
            </a:xfrm>
          </p:grpSpPr>
          <p:pic>
            <p:nvPicPr>
              <p:cNvPr id="25" name="Content Placeholder 5" descr="trace2zoomin.png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99" t="35873" r="90599" b="38507"/>
              <a:stretch/>
            </p:blipFill>
            <p:spPr>
              <a:xfrm>
                <a:off x="837720" y="3323453"/>
                <a:ext cx="364815" cy="1296958"/>
              </a:xfrm>
              <a:prstGeom prst="rect">
                <a:avLst/>
              </a:prstGeom>
            </p:spPr>
          </p:pic>
          <p:pic>
            <p:nvPicPr>
              <p:cNvPr id="26" name="Content Placeholder 5" descr="trace2zoomin.png"/>
              <p:cNvPicPr>
                <a:picLocks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693" t="92983" r="33674" b="1146"/>
              <a:stretch/>
            </p:blipFill>
            <p:spPr>
              <a:xfrm>
                <a:off x="3428520" y="6254173"/>
                <a:ext cx="2269955" cy="29721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8894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>
            <a:fillRect/>
          </a:stretch>
        </p:blipFill>
        <p:spPr>
          <a:xfrm>
            <a:off x="457200" y="1600200"/>
            <a:ext cx="7836408" cy="487375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62200" y="22830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Primaries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09800" y="2667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600" y="2667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3505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3273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First-order internal multiple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0352" y="530352"/>
            <a:ext cx="8613648" cy="1143000"/>
          </a:xfrm>
        </p:spPr>
        <p:txBody>
          <a:bodyPr>
            <a:noAutofit/>
          </a:bodyPr>
          <a:lstStyle/>
          <a:p>
            <a:r>
              <a:rPr lang="en-US" sz="2500" dirty="0"/>
              <a:t> </a:t>
            </a:r>
            <a:r>
              <a:rPr lang="en-US" sz="2500" dirty="0" smtClean="0"/>
              <a:t>Trace #80: </a:t>
            </a:r>
            <a:br>
              <a:rPr lang="en-US" sz="2500" dirty="0" smtClean="0"/>
            </a:br>
            <a:r>
              <a:rPr lang="en-US" sz="2500" dirty="0" smtClean="0"/>
              <a:t> 3-D source-1-D earth data, 3-D prediction and 2-D prediction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52587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" b="1833"/>
          <a:stretch>
            <a:fillRect/>
          </a:stretch>
        </p:blipFill>
        <p:spPr>
          <a:xfrm>
            <a:off x="457200" y="1600200"/>
            <a:ext cx="7836408" cy="4873752"/>
          </a:xfrm>
        </p:spPr>
      </p:pic>
      <p:sp>
        <p:nvSpPr>
          <p:cNvPr id="14" name="TextBox 13"/>
          <p:cNvSpPr txBox="1"/>
          <p:nvPr/>
        </p:nvSpPr>
        <p:spPr>
          <a:xfrm>
            <a:off x="2362200" y="2283023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Primaries</a:t>
            </a:r>
            <a:endParaRPr lang="en-US" sz="1400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209800" y="2667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895600" y="2667000"/>
            <a:ext cx="152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486400" y="3505200"/>
            <a:ext cx="0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419600" y="3273623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First-order internal multiple 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4648200" y="3581400"/>
            <a:ext cx="1905000" cy="2209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1524000"/>
            <a:ext cx="7836408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30352" y="530352"/>
            <a:ext cx="76200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 Trace #80: </a:t>
            </a:r>
            <a:br>
              <a:rPr lang="en-US" sz="2500" dirty="0" smtClean="0"/>
            </a:br>
            <a:r>
              <a:rPr lang="en-US" sz="2500" dirty="0" smtClean="0"/>
              <a:t> 3-D and 2-D prediction detail with enlarged scale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7998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2" y="1524000"/>
            <a:ext cx="7836408" cy="5029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95600" y="1981200"/>
            <a:ext cx="1524000" cy="1219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457200" y="1524000"/>
            <a:ext cx="7848600" cy="4953000"/>
            <a:chOff x="457200" y="1610317"/>
            <a:chExt cx="7848600" cy="4866683"/>
          </a:xfrm>
        </p:grpSpPr>
        <p:pic>
          <p:nvPicPr>
            <p:cNvPr id="13" name="Content Placeholder 9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610317"/>
              <a:ext cx="7848600" cy="48666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42" t="47732" r="17601" b="30739"/>
            <a:stretch/>
          </p:blipFill>
          <p:spPr>
            <a:xfrm>
              <a:off x="4419600" y="4648200"/>
              <a:ext cx="3033436" cy="1066800"/>
            </a:xfrm>
            <a:prstGeom prst="rect">
              <a:avLst/>
            </a:prstGeom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0352" y="530352"/>
            <a:ext cx="7620000" cy="114300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 Trace #80: </a:t>
            </a:r>
            <a:br>
              <a:rPr lang="en-US" sz="2500" dirty="0" smtClean="0"/>
            </a:br>
            <a:r>
              <a:rPr lang="en-US" sz="2500" dirty="0" smtClean="0"/>
              <a:t> 3-D prediction detail with enlarged scale 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95947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Outline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Motivation;</a:t>
            </a:r>
          </a:p>
          <a:p>
            <a:endParaRPr lang="en-US" dirty="0" smtClean="0"/>
          </a:p>
          <a:p>
            <a:r>
              <a:rPr lang="en-US" dirty="0" smtClean="0"/>
              <a:t>Reduced form of 3-D ISS internal multiple attenuation a algorithm for 1-D layered earth:</a:t>
            </a:r>
          </a:p>
          <a:p>
            <a:pPr lvl="1"/>
            <a:r>
              <a:rPr lang="en-US" dirty="0" smtClean="0"/>
              <a:t>Circular symmetry;</a:t>
            </a:r>
          </a:p>
          <a:p>
            <a:pPr lvl="1"/>
            <a:r>
              <a:rPr lang="en-US" dirty="0" smtClean="0"/>
              <a:t>3-D source ISS internal multiple attenuator for a 1-D earth;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Numerical test;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Conclusions.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 smtClean="0"/>
              <a:t>The 3-D ISS Internal multiple attenuation algorithm can be reduced to a simpler form in order to process data that is generated by a </a:t>
            </a:r>
            <a:r>
              <a:rPr lang="en-US" altLang="zh-CN" dirty="0" smtClean="0"/>
              <a:t>3-D </a:t>
            </a:r>
            <a:r>
              <a:rPr lang="en-US" dirty="0" smtClean="0"/>
              <a:t>point source and a one-dimensional subsurface. The simple form requires </a:t>
            </a:r>
            <a:r>
              <a:rPr lang="en-US" dirty="0" smtClean="0">
                <a:solidFill>
                  <a:srgbClr val="FF0000"/>
                </a:solidFill>
              </a:rPr>
              <a:t>one single source and receivers on one single line</a:t>
            </a:r>
            <a:r>
              <a:rPr lang="en-US" dirty="0" smtClean="0"/>
              <a:t>, instead of an areal coverage. </a:t>
            </a:r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3366FF"/>
                </a:solidFill>
              </a:rPr>
              <a:t>This initial test </a:t>
            </a:r>
            <a:r>
              <a:rPr lang="en-US" dirty="0" smtClean="0"/>
              <a:t>demonstrates that for data from a 3-D source and a 1-D </a:t>
            </a:r>
            <a:r>
              <a:rPr lang="en-US" dirty="0" smtClean="0"/>
              <a:t>earth, using </a:t>
            </a:r>
            <a:r>
              <a:rPr lang="en-US" dirty="0" smtClean="0"/>
              <a:t>an ISS internal multiple attenuation algorithm designed for a 2-D source and a 1-D earth could make the multiple problem worse – producing a larger multiple than the original.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/>
              <a:t>The 3-D source, 1-D earth ISS internal multiple attenuator always reduce (attenuates) the internal multiple in data from a 3-D source and a 1-D earth. 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This is important to understand/recognize in developing/ applying an ISS internal multiple attenuator on field data where the earth is close to 1-D.</a:t>
            </a:r>
            <a:endParaRPr lang="en-US" dirty="0"/>
          </a:p>
          <a:p>
            <a:pPr algn="just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3-D Point </a:t>
            </a:r>
            <a:r>
              <a:rPr lang="en-US" dirty="0">
                <a:solidFill>
                  <a:srgbClr val="3366FF"/>
                </a:solidFill>
              </a:rPr>
              <a:t>S</a:t>
            </a:r>
            <a:r>
              <a:rPr lang="en-US" dirty="0" smtClean="0">
                <a:solidFill>
                  <a:srgbClr val="3366FF"/>
                </a:solidFill>
              </a:rPr>
              <a:t>ource: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3-D theory the world is considered as 3-D. Source is a point in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3-D world.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3-D Source-3-D Earth </a:t>
            </a:r>
          </a:p>
          <a:p>
            <a:endParaRPr lang="en-US" dirty="0"/>
          </a:p>
          <a:p>
            <a:r>
              <a:rPr lang="en-US" dirty="0" smtClean="0"/>
              <a:t>3-D Source-2-D Earth</a:t>
            </a:r>
          </a:p>
          <a:p>
            <a:endParaRPr lang="en-US" dirty="0"/>
          </a:p>
          <a:p>
            <a:r>
              <a:rPr lang="en-US" dirty="0" smtClean="0"/>
              <a:t>3-D Source-1-D Earth (in Cartesian Coordinates)</a:t>
            </a:r>
          </a:p>
          <a:p>
            <a:endParaRPr lang="en-US" dirty="0"/>
          </a:p>
          <a:p>
            <a:r>
              <a:rPr lang="en-US" dirty="0" smtClean="0"/>
              <a:t>3-D Source-1-D Earth (in Cylindrical Coordinates)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53035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Motivation</a:t>
            </a:r>
            <a:br>
              <a:rPr lang="en-US" sz="2800" dirty="0" smtClean="0"/>
            </a:br>
            <a:r>
              <a:rPr lang="en-US" sz="2800" dirty="0" smtClean="0"/>
              <a:t>- Current state of ISS internal multiple attenuator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137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D2533C"/>
                </a:solidFill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Dr. </a:t>
            </a:r>
            <a:r>
              <a:rPr lang="en-US" dirty="0" err="1" smtClean="0"/>
              <a:t>Terenghi</a:t>
            </a:r>
            <a:r>
              <a:rPr lang="en-US" dirty="0"/>
              <a:t> </a:t>
            </a:r>
            <a:r>
              <a:rPr lang="en-US" dirty="0" smtClean="0"/>
              <a:t>produced several ISS internal multiple codes at M-OSRP. One code reduced a 2-D ISS internal multiple attenuator (a 2-D source, 2-D earth) to a 2-D source and a 1-D earth.</a:t>
            </a:r>
            <a:r>
              <a:rPr lang="en-US" dirty="0"/>
              <a:t> </a:t>
            </a:r>
            <a:r>
              <a:rPr lang="en-US" dirty="0" smtClean="0"/>
              <a:t>The work starts with a 3-D ISS internal multiple attenuator (a 3-D source, 3-D earth) and </a:t>
            </a:r>
            <a:r>
              <a:rPr lang="en-US" dirty="0" smtClean="0"/>
              <a:t>reduces </a:t>
            </a:r>
            <a:r>
              <a:rPr lang="en-US" dirty="0" smtClean="0"/>
              <a:t>it to a 3-D source and 1-D earth.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This paper shows that this work represents more than an increase in effectiveness when the data is generated by a 3-D source and a 1-D earth. It changes from “can make matter worse” to “making things better”.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ponsor_logo_May20_14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" b="219"/>
          <a:stretch/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3-D Source-3-D Earth </a:t>
            </a:r>
          </a:p>
          <a:p>
            <a:endParaRPr lang="en-US" dirty="0"/>
          </a:p>
          <a:p>
            <a:r>
              <a:rPr lang="en-US" dirty="0" smtClean="0"/>
              <a:t>3-D Source-2-D Earth</a:t>
            </a:r>
          </a:p>
          <a:p>
            <a:endParaRPr lang="en-US" dirty="0"/>
          </a:p>
          <a:p>
            <a:r>
              <a:rPr lang="en-US" dirty="0" smtClean="0"/>
              <a:t>3-D Source-1-D Earth (in Cartesian Coordinates)</a:t>
            </a:r>
          </a:p>
          <a:p>
            <a:endParaRPr lang="en-US" dirty="0"/>
          </a:p>
          <a:p>
            <a:r>
              <a:rPr lang="en-US" dirty="0" smtClean="0"/>
              <a:t>3-D Source-1-D Earth (in Cylindrical Coordinates)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Requirements of 3-D ISS internal multiple attenuator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97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3048000" y="23622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X-direction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371600" y="3886200"/>
            <a:ext cx="6096000" cy="2350532"/>
            <a:chOff x="1371600" y="3886200"/>
            <a:chExt cx="6096000" cy="2350532"/>
          </a:xfrm>
        </p:grpSpPr>
        <p:sp>
          <p:nvSpPr>
            <p:cNvPr id="6" name="TextBox 5"/>
            <p:cNvSpPr txBox="1"/>
            <p:nvPr/>
          </p:nvSpPr>
          <p:spPr>
            <a:xfrm>
              <a:off x="1371600" y="3886200"/>
              <a:ext cx="381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86600" y="5029200"/>
              <a:ext cx="381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52800" y="5867400"/>
              <a:ext cx="381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3-D Source-3-D Earth </a:t>
            </a:r>
            <a:endParaRPr lang="en-US" sz="2800" dirty="0"/>
          </a:p>
        </p:txBody>
      </p:sp>
      <p:pic>
        <p:nvPicPr>
          <p:cNvPr id="10" name="Content Placeholder 9" descr="3d3dreceiversare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2" r="-1533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6DFCF-B2B2-421F-813E-CE3656516D0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3733800" y="25908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1676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</a:p>
          <a:p>
            <a:r>
              <a:rPr lang="en-US" dirty="0" smtClean="0"/>
              <a:t>Receiver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flipV="1">
            <a:off x="685800" y="1752600"/>
            <a:ext cx="228600" cy="228600"/>
          </a:xfrm>
          <a:prstGeom prst="ellipse">
            <a:avLst/>
          </a:prstGeom>
          <a:solidFill>
            <a:srgbClr val="19ED3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762000" y="2133600"/>
            <a:ext cx="76200" cy="762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91400" y="1524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X-direction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6324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Requirements: Areal coverage of sources; Areal coverage of </a:t>
            </a:r>
            <a:r>
              <a:rPr lang="en-US" dirty="0"/>
              <a:t>r</a:t>
            </a:r>
            <a:r>
              <a:rPr lang="en-US" dirty="0" smtClean="0"/>
              <a:t>eceivers.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3886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0292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5867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1850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19973</TotalTime>
  <Words>2223</Words>
  <Application>Microsoft Office PowerPoint</Application>
  <PresentationFormat>On-screen Show (4:3)</PresentationFormat>
  <Paragraphs>516</Paragraphs>
  <Slides>61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Office Theme</vt:lpstr>
      <vt:lpstr>Clarity</vt:lpstr>
      <vt:lpstr>Equation</vt:lpstr>
      <vt:lpstr>PowerPoint Presentation</vt:lpstr>
      <vt:lpstr>Outline</vt:lpstr>
      <vt:lpstr>Outline</vt:lpstr>
      <vt:lpstr>Motivation</vt:lpstr>
      <vt:lpstr>Motivation - Current state of ISS internal multiple attenuator</vt:lpstr>
      <vt:lpstr>PowerPoint Presentation</vt:lpstr>
      <vt:lpstr>Requirements of 3-D ISS internal multiple attenuator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3-D Source-3-D Earth </vt:lpstr>
      <vt:lpstr>Requirements of 3-D ISS internal multiple attenuator</vt:lpstr>
      <vt:lpstr>3-D Source-2-D Earth</vt:lpstr>
      <vt:lpstr>3-D Source-2-D Earth</vt:lpstr>
      <vt:lpstr>3-D Source-2-D Earth</vt:lpstr>
      <vt:lpstr>3-D Source-2-D Earth</vt:lpstr>
      <vt:lpstr>3-D Source-2-D Earth</vt:lpstr>
      <vt:lpstr>3-D Source-2-D Earth</vt:lpstr>
      <vt:lpstr>3-D Source-2-D Earth</vt:lpstr>
      <vt:lpstr>3-D Source-2-D Earth</vt:lpstr>
      <vt:lpstr>Requirements of 3-D ISS internal multiple attenuator</vt:lpstr>
      <vt:lpstr>3-D Source-1-D Earth  (Cartesian Coordinates)</vt:lpstr>
      <vt:lpstr>Requirements of 3-D ISS internal multiple attenuator</vt:lpstr>
      <vt:lpstr>3-D Source-1-D Earth  (Cylindrical Coordinates)</vt:lpstr>
      <vt:lpstr>3-D Source-1-D Earth  (Cylindrical Coordinates)</vt:lpstr>
      <vt:lpstr>Motivation - Current state of ISS internal multiple attenuator</vt:lpstr>
      <vt:lpstr>Motivation</vt:lpstr>
      <vt:lpstr>M-OSRP The three-pronged strategy</vt:lpstr>
      <vt:lpstr>Outline</vt:lpstr>
      <vt:lpstr>Cylindrical Coordinate</vt:lpstr>
      <vt:lpstr>Circular Symmetry</vt:lpstr>
      <vt:lpstr>Outline</vt:lpstr>
      <vt:lpstr>3-D ISS internal multiple attenuation algorithm in cylindrical coordinate  (1-D earth, k-ω domain)</vt:lpstr>
      <vt:lpstr>3-D ISS internal multiple attenuation algorithm in cylindrical coordinate  (1-D earth, Hankel Transform, r-ω (x-ω) domain )</vt:lpstr>
      <vt:lpstr>3-D ISS internal multiple attenuation algorithm for 1-D earth</vt:lpstr>
      <vt:lpstr>Comparison between 3-D source and 2-D source ISS internal multiple algorithm</vt:lpstr>
      <vt:lpstr>Comments</vt:lpstr>
      <vt:lpstr>Outline</vt:lpstr>
      <vt:lpstr>Numerical Test</vt:lpstr>
      <vt:lpstr>Assumptions and 3-D source-1-D earth data</vt:lpstr>
      <vt:lpstr>PowerPoint Presentation</vt:lpstr>
      <vt:lpstr> Trace #2:   3-D source-1-D earth data, 3-D prediction and 2-D prediction </vt:lpstr>
      <vt:lpstr> Trace #2:   3-D and 2-D prediction detail with enlarged scale </vt:lpstr>
      <vt:lpstr> Trace #2:   3-D prediction detail with enlarged scale </vt:lpstr>
      <vt:lpstr> Trace #80:   3-D source-1-D earth data, 3-D prediction and 2-D prediction </vt:lpstr>
      <vt:lpstr> Trace #80:   3-D and 2-D prediction detail with enlarged scale </vt:lpstr>
      <vt:lpstr> Trace #80:   3-D prediction detail with enlarged scale </vt:lpstr>
      <vt:lpstr>Outline</vt:lpstr>
      <vt:lpstr>Conclusions</vt:lpstr>
      <vt:lpstr>Conclusions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 between 3-D and 2-D ISS internal multiple algorithm dealing with 1-D earth</dc:title>
  <dc:creator>xinglu_lin</dc:creator>
  <cp:lastModifiedBy>Lin</cp:lastModifiedBy>
  <cp:revision>350</cp:revision>
  <dcterms:created xsi:type="dcterms:W3CDTF">2014-03-26T04:15:07Z</dcterms:created>
  <dcterms:modified xsi:type="dcterms:W3CDTF">2014-05-29T04:29:13Z</dcterms:modified>
</cp:coreProperties>
</file>